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4" r:id="rId2"/>
  </p:sldMasterIdLst>
  <p:notesMasterIdLst>
    <p:notesMasterId r:id="rId29"/>
  </p:notesMasterIdLst>
  <p:handoutMasterIdLst>
    <p:handoutMasterId r:id="rId30"/>
  </p:handoutMasterIdLst>
  <p:sldIdLst>
    <p:sldId id="426" r:id="rId3"/>
    <p:sldId id="279" r:id="rId4"/>
    <p:sldId id="325" r:id="rId5"/>
    <p:sldId id="363" r:id="rId6"/>
    <p:sldId id="318" r:id="rId7"/>
    <p:sldId id="391" r:id="rId8"/>
    <p:sldId id="331" r:id="rId9"/>
    <p:sldId id="326" r:id="rId10"/>
    <p:sldId id="367" r:id="rId11"/>
    <p:sldId id="369" r:id="rId12"/>
    <p:sldId id="375" r:id="rId13"/>
    <p:sldId id="352" r:id="rId14"/>
    <p:sldId id="356" r:id="rId15"/>
    <p:sldId id="357" r:id="rId16"/>
    <p:sldId id="335" r:id="rId17"/>
    <p:sldId id="396" r:id="rId18"/>
    <p:sldId id="414" r:id="rId19"/>
    <p:sldId id="415" r:id="rId20"/>
    <p:sldId id="416" r:id="rId21"/>
    <p:sldId id="398" r:id="rId22"/>
    <p:sldId id="422" r:id="rId23"/>
    <p:sldId id="330" r:id="rId24"/>
    <p:sldId id="423" r:id="rId25"/>
    <p:sldId id="336" r:id="rId26"/>
    <p:sldId id="418" r:id="rId27"/>
    <p:sldId id="360" r:id="rId2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BC33F7A8-D3EE-41B6-8BB7-25DDBDF274EC}">
          <p14:sldIdLst>
            <p14:sldId id="426"/>
            <p14:sldId id="279"/>
            <p14:sldId id="325"/>
            <p14:sldId id="363"/>
            <p14:sldId id="318"/>
            <p14:sldId id="391"/>
            <p14:sldId id="331"/>
            <p14:sldId id="326"/>
            <p14:sldId id="367"/>
            <p14:sldId id="369"/>
            <p14:sldId id="375"/>
            <p14:sldId id="352"/>
            <p14:sldId id="356"/>
            <p14:sldId id="357"/>
            <p14:sldId id="335"/>
            <p14:sldId id="396"/>
            <p14:sldId id="414"/>
            <p14:sldId id="415"/>
            <p14:sldId id="416"/>
            <p14:sldId id="398"/>
            <p14:sldId id="422"/>
            <p14:sldId id="330"/>
            <p14:sldId id="423"/>
            <p14:sldId id="336"/>
            <p14:sldId id="418"/>
            <p14:sldId id="360"/>
          </p14:sldIdLst>
        </p14:section>
      </p14:sectionLst>
    </p:ext>
    <p:ext uri="{EFAFB233-063F-42B5-8137-9DF3F51BA10A}">
      <p15:sldGuideLst xmlns="" xmlns:p15="http://schemas.microsoft.com/office/powerpoint/2012/main">
        <p15:guide id="1" orient="horz" pos="4201">
          <p15:clr>
            <a:srgbClr val="A4A3A4"/>
          </p15:clr>
        </p15:guide>
        <p15:guide id="2" orient="horz" pos="935">
          <p15:clr>
            <a:srgbClr val="A4A3A4"/>
          </p15:clr>
        </p15:guide>
        <p15:guide id="3" orient="horz" pos="3884">
          <p15:clr>
            <a:srgbClr val="A4A3A4"/>
          </p15:clr>
        </p15:guide>
        <p15:guide id="4" pos="5577">
          <p15:clr>
            <a:srgbClr val="A4A3A4"/>
          </p15:clr>
        </p15:guide>
        <p15:guide id="5" pos="250">
          <p15:clr>
            <a:srgbClr val="A4A3A4"/>
          </p15:clr>
        </p15:guide>
        <p15:guide id="6" pos="86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8AA1"/>
    <a:srgbClr val="6185B8"/>
    <a:srgbClr val="549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6" autoAdjust="0"/>
    <p:restoredTop sz="78743" autoAdjust="0"/>
  </p:normalViewPr>
  <p:slideViewPr>
    <p:cSldViewPr snapToObjects="1">
      <p:cViewPr varScale="1">
        <p:scale>
          <a:sx n="57" d="100"/>
          <a:sy n="57" d="100"/>
        </p:scale>
        <p:origin x="-1662" y="-90"/>
      </p:cViewPr>
      <p:guideLst>
        <p:guide orient="horz" pos="4201"/>
        <p:guide orient="horz" pos="935"/>
        <p:guide orient="horz" pos="3884"/>
        <p:guide pos="5577"/>
        <p:guide pos="250"/>
        <p:guide pos="8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8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de-DE" dirty="0" smtClean="0"/>
              <a:t>WGIII AR5 international press conference</a:t>
            </a:r>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AC238E9-6B86-440A-8EE6-C98DD70D922B}" type="datetimeFigureOut">
              <a:rPr lang="en-GB"/>
              <a:pPr>
                <a:defRPr/>
              </a:pPr>
              <a:t>29/10/2015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0CB581B-3F93-46DD-BED1-20AA7D9F354D}" type="slidenum">
              <a:rPr lang="en-GB"/>
              <a:pPr>
                <a:defRPr/>
              </a:pPr>
              <a:t>‹#›</a:t>
            </a:fld>
            <a:endParaRPr lang="en-GB"/>
          </a:p>
        </p:txBody>
      </p:sp>
    </p:spTree>
    <p:extLst>
      <p:ext uri="{BB962C8B-B14F-4D97-AF65-F5344CB8AC3E}">
        <p14:creationId xmlns:p14="http://schemas.microsoft.com/office/powerpoint/2010/main" val="3120031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alibri"/>
                <a:cs typeface="Calibri"/>
              </a:defRPr>
            </a:lvl1pPr>
          </a:lstStyle>
          <a:p>
            <a:r>
              <a:rPr lang="de-DE" dirty="0" smtClean="0"/>
              <a:t>WGIII AR5 </a:t>
            </a:r>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Calibri"/>
                <a:cs typeface="Calibri"/>
              </a:defRPr>
            </a:lvl1pPr>
          </a:lstStyle>
          <a:p>
            <a:fld id="{75859D04-FB15-4E35-B3A7-B28278670ACA}" type="datetimeFigureOut">
              <a:rPr lang="en-GB" smtClean="0"/>
              <a:pPr/>
              <a:t>29/10/2015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Calibri"/>
                <a:cs typeface="Calibri"/>
              </a:defRPr>
            </a:lvl1pPr>
          </a:lstStyle>
          <a:p>
            <a:fld id="{0F735F8D-0420-4D7D-8668-5EB35A491898}" type="slidenum">
              <a:rPr lang="en-GB" smtClean="0"/>
              <a:pPr/>
              <a:t>‹#›</a:t>
            </a:fld>
            <a:endParaRPr lang="en-GB"/>
          </a:p>
        </p:txBody>
      </p:sp>
    </p:spTree>
    <p:extLst>
      <p:ext uri="{BB962C8B-B14F-4D97-AF65-F5344CB8AC3E}">
        <p14:creationId xmlns:p14="http://schemas.microsoft.com/office/powerpoint/2010/main" val="429278549"/>
      </p:ext>
    </p:extLst>
  </p:cSld>
  <p:clrMap bg1="lt1" tx1="dk1" bg2="lt2" tx2="dk2" accent1="accent1" accent2="accent2" accent3="accent3" accent4="accent4" accent5="accent5" accent6="accent6" hlink="hlink" folHlink="folHlink"/>
  <p:hf hdr="0" ftr="0" dt="0"/>
  <p:notesStyle>
    <a:lvl1pPr marL="342900" indent="-342900" algn="l" defTabSz="914400" rtl="0" eaLnBrk="1" latinLnBrk="0" hangingPunct="1">
      <a:buFont typeface="+mj-lt"/>
      <a:buAutoNum type="arabicPeriod"/>
      <a:defRPr sz="1600" kern="1200">
        <a:solidFill>
          <a:schemeClr val="tx1"/>
        </a:solidFill>
        <a:latin typeface="+mn-lt"/>
        <a:ea typeface="+mn-ea"/>
        <a:cs typeface="+mn-cs"/>
      </a:defRPr>
    </a:lvl1pPr>
    <a:lvl2pPr marL="742950" indent="-285750" algn="l" defTabSz="914400" rtl="0" eaLnBrk="1" latinLnBrk="0" hangingPunct="1">
      <a:buFont typeface="Arial" panose="020B0604020202020204" pitchFamily="34" charset="0"/>
      <a:buChar char="•"/>
      <a:defRPr sz="1400" kern="1200">
        <a:solidFill>
          <a:schemeClr val="tx1"/>
        </a:solidFill>
        <a:latin typeface="+mn-lt"/>
        <a:ea typeface="+mn-ea"/>
        <a:cs typeface="+mn-cs"/>
      </a:defRPr>
    </a:lvl2pPr>
    <a:lvl3pPr marL="1200150" indent="-285750" algn="l" defTabSz="914400" rtl="0" eaLnBrk="1" latinLnBrk="0" hangingPunct="1">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buFont typeface="Arial" panose="020B060402020202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de-DE"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1</a:t>
            </a:fld>
            <a:endParaRPr lang="en-GB"/>
          </a:p>
        </p:txBody>
      </p:sp>
    </p:spTree>
    <p:extLst>
      <p:ext uri="{BB962C8B-B14F-4D97-AF65-F5344CB8AC3E}">
        <p14:creationId xmlns:p14="http://schemas.microsoft.com/office/powerpoint/2010/main" val="68681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A breadth of scenarios has been published that is consistent with 2°C goal.</a:t>
            </a:r>
          </a:p>
          <a:p>
            <a:pPr marL="228600" indent="-228600">
              <a:buFont typeface="+mj-lt"/>
              <a:buAutoNum type="arabicPeriod"/>
            </a:pPr>
            <a:r>
              <a:rPr lang="en-GB" dirty="0" smtClean="0"/>
              <a:t>This scenarios are</a:t>
            </a:r>
            <a:r>
              <a:rPr lang="en-GB" baseline="0" dirty="0" smtClean="0"/>
              <a:t> </a:t>
            </a:r>
            <a:r>
              <a:rPr lang="en-GB" baseline="0" smtClean="0"/>
              <a:t>characterized by a </a:t>
            </a:r>
            <a:r>
              <a:rPr lang="en-GB" baseline="0" dirty="0" smtClean="0"/>
              <a:t>whole set of technological, economic and institutional challenges.</a:t>
            </a:r>
            <a:r>
              <a:rPr lang="en-GB" baseline="0" dirty="0"/>
              <a:t> </a:t>
            </a:r>
            <a:r>
              <a:rPr lang="en-GB" baseline="0" dirty="0" smtClean="0"/>
              <a:t>They requires:</a:t>
            </a:r>
          </a:p>
          <a:p>
            <a:pPr marL="628650" lvl="1" indent="-228600">
              <a:buFont typeface="+mj-lt"/>
              <a:buAutoNum type="arabicPeriod"/>
            </a:pPr>
            <a:r>
              <a:rPr lang="en-GB" baseline="0" dirty="0" smtClean="0"/>
              <a:t>Fundamental transformation of the energy systems and potentially land</a:t>
            </a:r>
          </a:p>
          <a:p>
            <a:pPr marL="628650" lvl="1" indent="-228600">
              <a:buFont typeface="+mj-lt"/>
              <a:buAutoNum type="arabicPeriod"/>
            </a:pPr>
            <a:r>
              <a:rPr lang="en-GB" baseline="0" dirty="0" smtClean="0"/>
              <a:t>40-70% emission reductions by 2050 and emissions are reduced towards zero or below by the end of the century.</a:t>
            </a:r>
          </a:p>
        </p:txBody>
      </p:sp>
      <p:sp>
        <p:nvSpPr>
          <p:cNvPr id="4" name="Slide Number Placeholder 3"/>
          <p:cNvSpPr>
            <a:spLocks noGrp="1"/>
          </p:cNvSpPr>
          <p:nvPr>
            <p:ph type="sldNum" sz="quarter" idx="10"/>
          </p:nvPr>
        </p:nvSpPr>
        <p:spPr/>
        <p:txBody>
          <a:bodyPr/>
          <a:lstStyle/>
          <a:p>
            <a:fld id="{0F735F8D-0420-4D7D-8668-5EB35A491898}" type="slidenum">
              <a:rPr lang="en-GB" smtClean="0"/>
              <a:t>10</a:t>
            </a:fld>
            <a:endParaRPr lang="en-GB"/>
          </a:p>
        </p:txBody>
      </p:sp>
    </p:spTree>
    <p:extLst>
      <p:ext uri="{BB962C8B-B14F-4D97-AF65-F5344CB8AC3E}">
        <p14:creationId xmlns:p14="http://schemas.microsoft.com/office/powerpoint/2010/main" val="101126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r>
              <a:rPr lang="de-DE" baseline="0" dirty="0" smtClean="0"/>
              <a:t>One of the fundamental challenges of moving away from the baseline is the upscaling of zero- and low carbon technologies.</a:t>
            </a:r>
          </a:p>
          <a:p>
            <a:pPr marL="228600" indent="-228600">
              <a:buFont typeface="+mj-lt"/>
              <a:buAutoNum type="arabicPeriod"/>
            </a:pPr>
            <a:r>
              <a:rPr lang="de-DE" baseline="0" dirty="0" smtClean="0"/>
              <a:t>Scenarios consistent with a 2 degree goal (430-480ppm), requires a quadrupling of the share of zero and low carbon energy by 2050 compared to 2010.</a:t>
            </a:r>
          </a:p>
          <a:p>
            <a:pPr marL="228600" indent="-228600">
              <a:buFont typeface="+mj-lt"/>
              <a:buAutoNum type="arabicPeriod"/>
            </a:pPr>
            <a:r>
              <a:rPr lang="de-DE" baseline="0" dirty="0" smtClean="0"/>
              <a:t>If we want to achieve a 3 degre goal, the low carbon energy share still need to be trippled.</a:t>
            </a:r>
          </a:p>
          <a:p>
            <a:pPr marL="228600" indent="-228600">
              <a:buFont typeface="+mj-lt"/>
              <a:buAutoNum type="arabicPeriod"/>
            </a:pPr>
            <a:endParaRPr lang="de-DE" baseline="0"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11</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00" b="0" i="0" u="none" strike="noStrike" kern="1200" cap="none" spc="0" normalizeH="0" baseline="0" noProof="0" dirty="0" smtClean="0">
                <a:ln>
                  <a:noFill/>
                </a:ln>
                <a:solidFill>
                  <a:prstClr val="black"/>
                </a:solidFill>
                <a:effectLst/>
                <a:uLnTx/>
                <a:uFillTx/>
                <a:latin typeface="+mn-lt"/>
                <a:ea typeface="+mn-ea"/>
                <a:cs typeface="+mn-cs"/>
              </a:rPr>
              <a:t>One of the key insights from this assessment is how what we do in the short term determines the future challenge in achieving a certain climate goal.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00" b="0" i="0" u="none" strike="noStrike" kern="1200" cap="none" spc="0" normalizeH="0" baseline="0" noProof="0" dirty="0" smtClean="0">
                <a:ln>
                  <a:noFill/>
                </a:ln>
                <a:solidFill>
                  <a:prstClr val="black"/>
                </a:solidFill>
                <a:effectLst/>
                <a:uLnTx/>
                <a:uFillTx/>
                <a:latin typeface="+mn-lt"/>
                <a:ea typeface="+mn-ea"/>
                <a:cs typeface="+mn-cs"/>
              </a:rPr>
              <a:t>This slides shows only scenarios broadly consistent with a 2 degree goal.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00" b="0" i="0" u="none" strike="noStrike" kern="1200" cap="none" spc="0" normalizeH="0" baseline="0" noProof="0" dirty="0" smtClean="0">
                <a:ln>
                  <a:noFill/>
                </a:ln>
                <a:solidFill>
                  <a:prstClr val="black"/>
                </a:solidFill>
                <a:effectLst/>
                <a:uLnTx/>
                <a:uFillTx/>
                <a:latin typeface="+mn-lt"/>
                <a:ea typeface="+mn-ea"/>
                <a:cs typeface="+mn-cs"/>
              </a:rPr>
              <a:t>In cost-effective scenarios with immediate, stringent mitigation policies, GHG emissions are not growing beyond today‘s level.</a:t>
            </a:r>
          </a:p>
          <a:p>
            <a:pPr marL="228600" indent="-228600">
              <a:buFont typeface="+mj-lt"/>
              <a:buAutoNum type="arabicPeriod"/>
            </a:pPr>
            <a:r>
              <a:rPr lang="de-DE" baseline="0" dirty="0" smtClean="0"/>
              <a:t>To achieve </a:t>
            </a:r>
            <a:r>
              <a:rPr lang="de-DE" baseline="0" dirty="0" smtClean="0"/>
              <a:t>emission reductions between 2030 and 2050, the share of low carbon energy needs to be doubled.</a:t>
            </a:r>
          </a:p>
        </p:txBody>
      </p:sp>
      <p:sp>
        <p:nvSpPr>
          <p:cNvPr id="4" name="Slide Number Placeholder 3"/>
          <p:cNvSpPr>
            <a:spLocks noGrp="1"/>
          </p:cNvSpPr>
          <p:nvPr>
            <p:ph type="sldNum" sz="quarter" idx="10"/>
          </p:nvPr>
        </p:nvSpPr>
        <p:spPr/>
        <p:txBody>
          <a:bodyPr/>
          <a:lstStyle/>
          <a:p>
            <a:fld id="{0F735F8D-0420-4D7D-8668-5EB35A491898}" type="slidenum">
              <a:rPr lang="en-GB" smtClean="0"/>
              <a:t>12</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1600" b="0" i="0" u="none" strike="noStrike" kern="1200" cap="none" spc="0" normalizeH="0" baseline="0" noProof="0" dirty="0" smtClean="0">
                <a:ln>
                  <a:noFill/>
                </a:ln>
                <a:solidFill>
                  <a:prstClr val="black"/>
                </a:solidFill>
                <a:effectLst/>
                <a:uLnTx/>
                <a:uFillTx/>
                <a:latin typeface="+mn-lt"/>
                <a:ea typeface="+mn-ea"/>
                <a:cs typeface="+mn-cs"/>
              </a:rPr>
              <a:t>If we follow emission pathways where emissions continue to grow by 2030, the challenges of meeting a 2 degree target grow sustantially.</a:t>
            </a:r>
          </a:p>
          <a:p>
            <a:pPr marL="228600" indent="-228600">
              <a:buFont typeface="+mj-lt"/>
              <a:buAutoNum type="arabicPeriod"/>
            </a:pPr>
            <a:endParaRPr lang="de-DE" baseline="0" dirty="0" smtClean="0"/>
          </a:p>
          <a:p>
            <a:pPr marL="228600" indent="-228600">
              <a:buFont typeface="+mj-lt"/>
              <a:buAutoNum type="arabicPeriod"/>
            </a:pPr>
            <a:r>
              <a:rPr lang="de-DE" baseline="0" dirty="0" smtClean="0"/>
              <a:t>Instead </a:t>
            </a:r>
            <a:r>
              <a:rPr lang="de-DE" baseline="0" dirty="0" smtClean="0"/>
              <a:t>of required global emission reductions of 3%/yr, we need reductins of 6% per year.</a:t>
            </a:r>
          </a:p>
        </p:txBody>
      </p:sp>
      <p:sp>
        <p:nvSpPr>
          <p:cNvPr id="4" name="Slide Number Placeholder 3"/>
          <p:cNvSpPr>
            <a:spLocks noGrp="1"/>
          </p:cNvSpPr>
          <p:nvPr>
            <p:ph type="sldNum" sz="quarter" idx="10"/>
          </p:nvPr>
        </p:nvSpPr>
        <p:spPr/>
        <p:txBody>
          <a:bodyPr/>
          <a:lstStyle/>
          <a:p>
            <a:fld id="{0F735F8D-0420-4D7D-8668-5EB35A491898}" type="slidenum">
              <a:rPr lang="en-GB" smtClean="0"/>
              <a:t>13</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r>
              <a:rPr lang="de-DE" baseline="0" dirty="0" smtClean="0"/>
              <a:t>Instead of a doubling of the low carbon energy share between 2030 and 2050 we need to more than triple it.</a:t>
            </a:r>
          </a:p>
          <a:p>
            <a:pPr marL="228600" indent="-228600">
              <a:buFont typeface="+mj-lt"/>
              <a:buAutoNum type="arabicPeriod"/>
            </a:pPr>
            <a:r>
              <a:rPr lang="de-DE" baseline="0" dirty="0" smtClean="0"/>
              <a:t>Such a pathway of increased mitigation policies is also more economically costly.</a:t>
            </a:r>
          </a:p>
          <a:p>
            <a:pPr marL="228600" indent="-228600">
              <a:buFont typeface="+mj-lt"/>
              <a:buAutoNum type="arabicPeriod"/>
            </a:pPr>
            <a:r>
              <a:rPr lang="de-DE" baseline="0" dirty="0" smtClean="0"/>
              <a:t>The emission pathway of the Cancun pledges require facing such increased mitigation challenges.</a:t>
            </a:r>
          </a:p>
        </p:txBody>
      </p:sp>
      <p:sp>
        <p:nvSpPr>
          <p:cNvPr id="4" name="Slide Number Placeholder 3"/>
          <p:cNvSpPr>
            <a:spLocks noGrp="1"/>
          </p:cNvSpPr>
          <p:nvPr>
            <p:ph type="sldNum" sz="quarter" idx="10"/>
          </p:nvPr>
        </p:nvSpPr>
        <p:spPr/>
        <p:txBody>
          <a:bodyPr/>
          <a:lstStyle/>
          <a:p>
            <a:fld id="{0F735F8D-0420-4D7D-8668-5EB35A491898}" type="slidenum">
              <a:rPr lang="en-GB" smtClean="0"/>
              <a:t>14</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pPr/>
              <a:t>15</a:t>
            </a:fld>
            <a:endParaRPr lang="en-GB"/>
          </a:p>
        </p:txBody>
      </p:sp>
    </p:spTree>
    <p:extLst>
      <p:ext uri="{BB962C8B-B14F-4D97-AF65-F5344CB8AC3E}">
        <p14:creationId xmlns:p14="http://schemas.microsoft.com/office/powerpoint/2010/main" val="1032081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One of the key</a:t>
            </a:r>
            <a:r>
              <a:rPr lang="en-GB" baseline="0" dirty="0" smtClean="0"/>
              <a:t> results coming from WG3 reports is on the costs of mitigation.</a:t>
            </a:r>
          </a:p>
          <a:p>
            <a:r>
              <a:rPr lang="en-GB" baseline="0" dirty="0" smtClean="0"/>
              <a:t>This analysis highlights the uncertainties in evaluating future costs and the important influence of normative choices made in this analysis.</a:t>
            </a:r>
          </a:p>
          <a:p>
            <a:r>
              <a:rPr lang="en-GB" dirty="0" smtClean="0"/>
              <a:t>It stresses</a:t>
            </a:r>
            <a:r>
              <a:rPr lang="en-GB" baseline="0" dirty="0" smtClean="0"/>
              <a:t> that climate change is certainly not a free lunch, but it also does not cost the world to safe the planet. </a:t>
            </a:r>
            <a:r>
              <a:rPr lang="en-GB" sz="1600" kern="1200" dirty="0" smtClean="0">
                <a:solidFill>
                  <a:schemeClr val="tx1"/>
                </a:solidFill>
                <a:effectLst/>
                <a:latin typeface="+mn-lt"/>
                <a:ea typeface="+mn-ea"/>
                <a:cs typeface="+mn-cs"/>
              </a:rPr>
              <a:t>Mitigation consistent</a:t>
            </a:r>
            <a:r>
              <a:rPr lang="en-GB" sz="1600" kern="1200" baseline="0" dirty="0" smtClean="0">
                <a:solidFill>
                  <a:schemeClr val="tx1"/>
                </a:solidFill>
                <a:effectLst/>
                <a:latin typeface="+mn-lt"/>
                <a:ea typeface="+mn-ea"/>
                <a:cs typeface="+mn-cs"/>
              </a:rPr>
              <a:t> with the 2°C goal involves</a:t>
            </a:r>
            <a:r>
              <a:rPr lang="en-GB" sz="1600" kern="1200" dirty="0" smtClean="0">
                <a:solidFill>
                  <a:schemeClr val="tx1"/>
                </a:solidFill>
                <a:effectLst/>
                <a:latin typeface="+mn-lt"/>
                <a:ea typeface="+mn-ea"/>
                <a:cs typeface="+mn-cs"/>
              </a:rPr>
              <a:t> annualized reduction of consumption growth by 0.04 to 0.14 (median: 0.06) percentage points over the century relative to annualized consumption growth in the baseline that is between 1.6% and 3% per year.</a:t>
            </a:r>
          </a:p>
          <a:p>
            <a:r>
              <a:rPr lang="en-GB" sz="1600" kern="1200" baseline="0" dirty="0" smtClean="0">
                <a:solidFill>
                  <a:schemeClr val="tx1"/>
                </a:solidFill>
                <a:effectLst/>
                <a:latin typeface="+mn-lt"/>
                <a:ea typeface="+mn-ea"/>
                <a:cs typeface="+mn-cs"/>
              </a:rPr>
              <a:t>Costs increase with stringency of climate policy, delays in mitigation and technology constraints.</a:t>
            </a:r>
            <a:endParaRPr lang="en-GB" baseline="0" dirty="0" smtClean="0"/>
          </a:p>
          <a:p>
            <a:endParaRPr lang="en-GB" dirty="0" smtClean="0"/>
          </a:p>
          <a:p>
            <a:pPr marL="228600" indent="-228600">
              <a:buFont typeface="+mj-lt"/>
              <a:buAutoNum type="arabicPeriod"/>
            </a:pPr>
            <a:endParaRPr lang="de-DE" baseline="0"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16</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735F8D-0420-4D7D-8668-5EB35A491898}" type="slidenum">
              <a:rPr lang="en-GB" smtClean="0"/>
              <a:pPr/>
              <a:t>17</a:t>
            </a:fld>
            <a:endParaRPr lang="en-GB"/>
          </a:p>
        </p:txBody>
      </p:sp>
    </p:spTree>
    <p:extLst>
      <p:ext uri="{BB962C8B-B14F-4D97-AF65-F5344CB8AC3E}">
        <p14:creationId xmlns:p14="http://schemas.microsoft.com/office/powerpoint/2010/main" val="1032081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In baseline scenarios, GHG emissions are projected to grow in all sectors, except for net CO2 emissions in the AFOLU sector.</a:t>
            </a:r>
          </a:p>
          <a:p>
            <a:pPr marL="228600" indent="-228600">
              <a:buFont typeface="+mj-lt"/>
              <a:buAutoNum type="arabicPeriod"/>
            </a:pPr>
            <a:r>
              <a:rPr lang="en-GB" sz="1600" kern="1200" dirty="0" smtClean="0">
                <a:solidFill>
                  <a:schemeClr val="tx1"/>
                </a:solidFill>
                <a:effectLst/>
                <a:latin typeface="+mn-lt"/>
                <a:ea typeface="+mn-ea"/>
                <a:cs typeface="+mn-cs"/>
              </a:rPr>
              <a:t>Energy supply sector emissions are expected to continue to be the major source of GHG emissions, ultimately accounting for the significant increases in indirect emissions from electricity use in the buildings and industry sectors. </a:t>
            </a:r>
          </a:p>
          <a:p>
            <a:pPr marL="228600" indent="-228600">
              <a:buFont typeface="+mj-lt"/>
              <a:buAutoNum type="arabicPeriod"/>
            </a:pPr>
            <a:r>
              <a:rPr lang="en-GB" sz="1600" kern="1200" dirty="0" smtClean="0">
                <a:solidFill>
                  <a:schemeClr val="tx1"/>
                </a:solidFill>
                <a:effectLst/>
                <a:latin typeface="+mn-lt"/>
                <a:ea typeface="+mn-ea"/>
                <a:cs typeface="+mn-cs"/>
              </a:rPr>
              <a:t>In baseline scenarios, while non-CO</a:t>
            </a:r>
            <a:r>
              <a:rPr lang="en-GB" sz="1600" kern="1200" baseline="-25000" dirty="0" smtClean="0">
                <a:solidFill>
                  <a:schemeClr val="tx1"/>
                </a:solidFill>
                <a:effectLst/>
                <a:latin typeface="+mn-lt"/>
                <a:ea typeface="+mn-ea"/>
                <a:cs typeface="+mn-cs"/>
              </a:rPr>
              <a:t>2</a:t>
            </a:r>
            <a:r>
              <a:rPr lang="en-GB" sz="1600" kern="1200" dirty="0" smtClean="0">
                <a:solidFill>
                  <a:schemeClr val="tx1"/>
                </a:solidFill>
                <a:effectLst/>
                <a:latin typeface="+mn-lt"/>
                <a:ea typeface="+mn-ea"/>
                <a:cs typeface="+mn-cs"/>
              </a:rPr>
              <a:t> GHG agricultural emissions are projected to increase, net CO</a:t>
            </a:r>
            <a:r>
              <a:rPr lang="en-GB" sz="1600" kern="1200" baseline="-25000" dirty="0" smtClean="0">
                <a:solidFill>
                  <a:schemeClr val="tx1"/>
                </a:solidFill>
                <a:effectLst/>
                <a:latin typeface="+mn-lt"/>
                <a:ea typeface="+mn-ea"/>
                <a:cs typeface="+mn-cs"/>
              </a:rPr>
              <a:t>2</a:t>
            </a:r>
            <a:r>
              <a:rPr lang="en-GB" sz="1600" kern="1200" dirty="0" smtClean="0">
                <a:solidFill>
                  <a:schemeClr val="tx1"/>
                </a:solidFill>
                <a:effectLst/>
                <a:latin typeface="+mn-lt"/>
                <a:ea typeface="+mn-ea"/>
                <a:cs typeface="+mn-cs"/>
              </a:rPr>
              <a:t> emissions from the AFOLU sector decline over time, with some models projecting a net sink towards the end of the century</a:t>
            </a:r>
          </a:p>
          <a:p>
            <a:pPr marL="228600" indent="-228600">
              <a:buFont typeface="+mj-lt"/>
              <a:buAutoNum type="arabicPeriod"/>
            </a:pPr>
            <a:endParaRPr lang="de-DE"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18</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Emission need to be reduced from baselines</a:t>
            </a:r>
            <a:r>
              <a:rPr lang="en-GB" baseline="0" dirty="0" smtClean="0"/>
              <a:t> in all sectors in ambitious mitigation scenarios.</a:t>
            </a:r>
            <a:endParaRPr lang="en-GB" dirty="0" smtClean="0"/>
          </a:p>
          <a:p>
            <a:pPr marL="228600" indent="-228600">
              <a:buFont typeface="+mj-lt"/>
              <a:buAutoNum type="arabicPeriod"/>
            </a:pPr>
            <a:r>
              <a:rPr lang="en-GB" dirty="0" smtClean="0"/>
              <a:t>Well-designed systemic and cross-</a:t>
            </a:r>
            <a:r>
              <a:rPr lang="en-GB" dirty="0" err="1" smtClean="0"/>
              <a:t>sectoral</a:t>
            </a:r>
            <a:r>
              <a:rPr lang="en-GB" dirty="0" smtClean="0"/>
              <a:t> mitigation strategies are more cost-effective in cutting emissions than a focus on individual technologies and sectors. At the energy system level these include reductions in the GHG emission intensity of the energy supply sector, a switch to low-carbon energy carriers (including low-carbon electricity) and reductions in energy demand in the end-use sectors without compromising development</a:t>
            </a:r>
            <a:endParaRPr lang="de-DE" dirty="0" smtClean="0"/>
          </a:p>
          <a:p>
            <a:pPr marL="228600" indent="-228600">
              <a:buFont typeface="+mj-lt"/>
              <a:buAutoNum type="arabicPeriod"/>
            </a:pPr>
            <a:endParaRPr lang="de-DE" baseline="0"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19</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buNone/>
            </a:pPr>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t>2</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endParaRPr lang="de-DE" baseline="0"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20</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735F8D-0420-4D7D-8668-5EB35A491898}" type="slidenum">
              <a:rPr lang="en-GB" smtClean="0"/>
              <a:pPr/>
              <a:t>22</a:t>
            </a:fld>
            <a:endParaRPr lang="en-GB"/>
          </a:p>
        </p:txBody>
      </p:sp>
    </p:spTree>
    <p:extLst>
      <p:ext uri="{BB962C8B-B14F-4D97-AF65-F5344CB8AC3E}">
        <p14:creationId xmlns:p14="http://schemas.microsoft.com/office/powerpoint/2010/main" val="1902431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endParaRPr lang="de-DE" baseline="0"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24</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342900" indent="-342900"/>
            <a:endParaRPr lang="de-DE"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26</a:t>
            </a:fld>
            <a:endParaRPr lang="en-GB"/>
          </a:p>
        </p:txBody>
      </p:sp>
    </p:spTree>
    <p:extLst>
      <p:ext uri="{BB962C8B-B14F-4D97-AF65-F5344CB8AC3E}">
        <p14:creationId xmlns:p14="http://schemas.microsoft.com/office/powerpoint/2010/main" val="68681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The exploration of the map</a:t>
            </a:r>
            <a:r>
              <a:rPr lang="en-GB" baseline="0" dirty="0" smtClean="0"/>
              <a:t> of mitigation responses in Working Group 3, starts with the observation of how GHG emission trends have developed over time – particularly over the last decade.</a:t>
            </a:r>
          </a:p>
          <a:p>
            <a:pPr marL="0" indent="0">
              <a:buNone/>
            </a:pPr>
            <a:endParaRPr lang="en-GB" baseline="0" dirty="0" smtClean="0"/>
          </a:p>
          <a:p>
            <a:pPr marL="0" indent="0">
              <a:buNone/>
            </a:pPr>
            <a:r>
              <a:rPr lang="en-GB" baseline="0" dirty="0" smtClean="0"/>
              <a:t>This assessment shows that GHG emission growth has accelerated recently despite a growing number of climate policies at different levels. [This does not necessarily mean that these efforts have been ineffective – there is no clear evidence on the effectiveness of mitigation policies]</a:t>
            </a:r>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pPr/>
              <a:t>3</a:t>
            </a:fld>
            <a:endParaRPr lang="en-GB"/>
          </a:p>
        </p:txBody>
      </p:sp>
    </p:spTree>
    <p:extLst>
      <p:ext uri="{BB962C8B-B14F-4D97-AF65-F5344CB8AC3E}">
        <p14:creationId xmlns:p14="http://schemas.microsoft.com/office/powerpoint/2010/main" val="183703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de-DE" baseline="0" dirty="0" smtClean="0"/>
              <a:t>GHG emissions have grown faster between 2000 and 2010 than in the previous three decades.</a:t>
            </a:r>
          </a:p>
          <a:p>
            <a:pPr marL="285750" indent="-285750">
              <a:buFont typeface="Arial" panose="020B0604020202020204" pitchFamily="34" charset="0"/>
              <a:buChar char="•"/>
            </a:pPr>
            <a:r>
              <a:rPr lang="de-DE" baseline="0" dirty="0" smtClean="0"/>
              <a:t>While the average annual increase in GHG emissions has been 1.3%/yr between 1970 and 2000, this was 2.2%/yr between 2000 and 2010.</a:t>
            </a:r>
          </a:p>
          <a:p>
            <a:pPr marL="285750" indent="-285750">
              <a:buFont typeface="Arial" panose="020B0604020202020204" pitchFamily="34" charset="0"/>
              <a:buChar char="•"/>
            </a:pPr>
            <a:r>
              <a:rPr lang="de-DE" baseline="0" dirty="0" smtClean="0"/>
              <a:t>In 2010 GHG emission reached 49Gt CO2eq with an uncertainty of roughly 10%.</a:t>
            </a:r>
          </a:p>
          <a:p>
            <a:pPr marL="285750" indent="-285750">
              <a:buFont typeface="Arial" panose="020B0604020202020204" pitchFamily="34" charset="0"/>
              <a:buChar char="•"/>
            </a:pPr>
            <a:r>
              <a:rPr lang="de-DE" baseline="0" dirty="0" smtClean="0"/>
              <a:t>The largest share of GHG emissions is CO2 from fossil fuel production and industrial processes.</a:t>
            </a:r>
          </a:p>
          <a:p>
            <a:pPr marL="285750" indent="-285750">
              <a:buFont typeface="Arial" panose="020B0604020202020204" pitchFamily="34" charset="0"/>
              <a:buChar char="•"/>
            </a:pPr>
            <a:endParaRPr lang="de-DE" baseline="0"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4</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r>
              <a:rPr lang="de-DE" baseline="0" dirty="0" smtClean="0"/>
              <a:t>More than half of the historic CO2 emission growth has occured during the last 40 years.</a:t>
            </a:r>
          </a:p>
          <a:p>
            <a:pPr marL="228600" indent="-228600">
              <a:buFont typeface="+mj-lt"/>
              <a:buAutoNum type="arabicPeriod"/>
            </a:pPr>
            <a:r>
              <a:rPr lang="de-DE" baseline="0" dirty="0" smtClean="0"/>
              <a:t>While historically most emission growth has occured in industrialized countries, most of the recent emission growth has been in emerging economies in Asia and Latin America. </a:t>
            </a:r>
          </a:p>
        </p:txBody>
      </p:sp>
      <p:sp>
        <p:nvSpPr>
          <p:cNvPr id="4" name="Slide Number Placeholder 3"/>
          <p:cNvSpPr>
            <a:spLocks noGrp="1"/>
          </p:cNvSpPr>
          <p:nvPr>
            <p:ph type="sldNum" sz="quarter" idx="10"/>
          </p:nvPr>
        </p:nvSpPr>
        <p:spPr/>
        <p:txBody>
          <a:bodyPr/>
          <a:lstStyle/>
          <a:p>
            <a:fld id="{0F735F8D-0420-4D7D-8668-5EB35A491898}" type="slidenum">
              <a:rPr lang="en-GB" smtClean="0"/>
              <a:t>5</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indent="0">
              <a:buFontTx/>
              <a:buNone/>
            </a:pPr>
            <a:r>
              <a:rPr lang="en-GB" sz="1600" b="0" kern="1200" dirty="0" smtClean="0">
                <a:solidFill>
                  <a:schemeClr val="tx1"/>
                </a:solidFill>
                <a:effectLst/>
                <a:latin typeface="+mn-lt"/>
                <a:ea typeface="+mn-ea"/>
                <a:cs typeface="+mn-cs"/>
              </a:rPr>
              <a:t>Globally, economic and population growth continue to be the most important drivers of increases in CO</a:t>
            </a:r>
            <a:r>
              <a:rPr lang="en-GB" sz="1600" b="0" kern="1200" baseline="-25000" dirty="0" smtClean="0">
                <a:solidFill>
                  <a:schemeClr val="tx1"/>
                </a:solidFill>
                <a:effectLst/>
                <a:latin typeface="+mn-lt"/>
                <a:ea typeface="+mn-ea"/>
                <a:cs typeface="+mn-cs"/>
              </a:rPr>
              <a:t>2</a:t>
            </a:r>
            <a:r>
              <a:rPr lang="en-GB" sz="1600" b="0" kern="1200" dirty="0" smtClean="0">
                <a:solidFill>
                  <a:schemeClr val="tx1"/>
                </a:solidFill>
                <a:effectLst/>
                <a:latin typeface="+mn-lt"/>
                <a:ea typeface="+mn-ea"/>
                <a:cs typeface="+mn-cs"/>
              </a:rPr>
              <a:t> emissions from fossil fuel combustion. The contribution of population growth between 2000 and 2010 remained roughly identical to the previous three decades, while the contribution of economic growth has risen sharply (</a:t>
            </a:r>
            <a:r>
              <a:rPr lang="en-GB" sz="1600" b="0" i="1" kern="1200" dirty="0" smtClean="0">
                <a:solidFill>
                  <a:schemeClr val="tx1"/>
                </a:solidFill>
                <a:effectLst/>
                <a:latin typeface="+mn-lt"/>
                <a:ea typeface="+mn-ea"/>
                <a:cs typeface="+mn-cs"/>
              </a:rPr>
              <a:t>high confidence</a:t>
            </a:r>
            <a:r>
              <a:rPr lang="en-GB" sz="1600" b="0" kern="120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Between 2000 and 2010, both drivers outpaced emission reductions from improvements in energy intensity.</a:t>
            </a:r>
            <a:endParaRPr lang="en-US"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6</a:t>
            </a:fld>
            <a:endParaRPr lang="en-GB"/>
          </a:p>
        </p:txBody>
      </p:sp>
    </p:spTree>
    <p:extLst>
      <p:ext uri="{BB962C8B-B14F-4D97-AF65-F5344CB8AC3E}">
        <p14:creationId xmlns:p14="http://schemas.microsoft.com/office/powerpoint/2010/main" val="15444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600" kern="1200" dirty="0" smtClean="0">
                <a:solidFill>
                  <a:schemeClr val="tx1"/>
                </a:solidFill>
                <a:effectLst/>
                <a:latin typeface="+mn-lt"/>
                <a:ea typeface="+mn-ea"/>
                <a:cs typeface="+mn-cs"/>
              </a:rPr>
              <a:t>For this assessment, about 900 mitigation and 300 baseline scenarios have been collected in a database based on published integrated models. These scenarios are consistent with very different levels of atmospheric CO2eq</a:t>
            </a:r>
            <a:r>
              <a:rPr lang="en-GB" sz="1600" kern="1200" baseline="0" dirty="0" smtClean="0">
                <a:solidFill>
                  <a:schemeClr val="tx1"/>
                </a:solidFill>
                <a:effectLst/>
                <a:latin typeface="+mn-lt"/>
                <a:ea typeface="+mn-ea"/>
                <a:cs typeface="+mn-cs"/>
              </a:rPr>
              <a:t> concentrations in 2100.</a:t>
            </a:r>
          </a:p>
          <a:p>
            <a:pPr marL="285750" indent="-285750">
              <a:buFont typeface="Arial" panose="020B0604020202020204" pitchFamily="34" charset="0"/>
              <a:buChar char="•"/>
            </a:pPr>
            <a:r>
              <a:rPr lang="en-GB" dirty="0" smtClean="0"/>
              <a:t>Baseline scenarios, those without additional mitigation, result in global mean surface temperature increases in 2100 from 3.7 to 4.8°C compared to pre-industrial levels.</a:t>
            </a:r>
          </a:p>
          <a:p>
            <a:pPr marL="285750" indent="-285750">
              <a:buFont typeface="Arial" panose="020B0604020202020204" pitchFamily="34" charset="0"/>
              <a:buChar char="•"/>
            </a:pPr>
            <a:r>
              <a:rPr lang="en-GB" sz="1600" kern="1200" dirty="0" smtClean="0">
                <a:solidFill>
                  <a:schemeClr val="tx1"/>
                </a:solidFill>
                <a:effectLst/>
                <a:latin typeface="+mn-lt"/>
                <a:ea typeface="+mn-ea"/>
                <a:cs typeface="+mn-cs"/>
              </a:rPr>
              <a:t>The Working Group 2 assessment highlights that this may be a world that involves high and very high climate</a:t>
            </a:r>
            <a:r>
              <a:rPr lang="en-GB" sz="1600" kern="1200" baseline="0" dirty="0" smtClean="0">
                <a:solidFill>
                  <a:schemeClr val="tx1"/>
                </a:solidFill>
                <a:effectLst/>
                <a:latin typeface="+mn-lt"/>
                <a:ea typeface="+mn-ea"/>
                <a:cs typeface="+mn-cs"/>
              </a:rPr>
              <a:t> risks.</a:t>
            </a:r>
            <a:endParaRPr lang="en-GB" sz="1600"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de-DE" strike="noStrike" baseline="0"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7</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a:t>
            </a:r>
            <a:r>
              <a:rPr lang="en-GB" baseline="0" dirty="0" smtClean="0"/>
              <a:t> can we do anything about this?</a:t>
            </a:r>
          </a:p>
          <a:p>
            <a:r>
              <a:rPr lang="en-GB" baseline="0" dirty="0" smtClean="0"/>
              <a:t>Large discussions on how dangerous interference with the climate can be avoided. The international community has agreed that this may require limiting global mean temperature increase to about 2°C .</a:t>
            </a:r>
          </a:p>
          <a:p>
            <a:r>
              <a:rPr lang="en-GB" baseline="0" dirty="0" smtClean="0"/>
              <a:t>Our assessment shows that there are a range of mitigation pathways consistent with a 2°C but that this substantial technological, economic and institutional challenges.</a:t>
            </a:r>
          </a:p>
          <a:p>
            <a:r>
              <a:rPr lang="en-GB" baseline="0" dirty="0" smtClean="0"/>
              <a:t>But reaching less ambitious goal still require a substantial deviation from baseline.</a:t>
            </a:r>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pPr/>
              <a:t>8</a:t>
            </a:fld>
            <a:endParaRPr lang="en-GB"/>
          </a:p>
        </p:txBody>
      </p:sp>
    </p:spTree>
    <p:extLst>
      <p:ext uri="{BB962C8B-B14F-4D97-AF65-F5344CB8AC3E}">
        <p14:creationId xmlns:p14="http://schemas.microsoft.com/office/powerpoint/2010/main" val="5114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t>9</a:t>
            </a:fld>
            <a:endParaRPr lang="en-GB"/>
          </a:p>
        </p:txBody>
      </p:sp>
    </p:spTree>
    <p:extLst>
      <p:ext uri="{BB962C8B-B14F-4D97-AF65-F5344CB8AC3E}">
        <p14:creationId xmlns:p14="http://schemas.microsoft.com/office/powerpoint/2010/main" val="1011268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Title">
    <p:spTree>
      <p:nvGrpSpPr>
        <p:cNvPr id="1" name=""/>
        <p:cNvGrpSpPr/>
        <p:nvPr/>
      </p:nvGrpSpPr>
      <p:grpSpPr>
        <a:xfrm>
          <a:off x="0" y="0"/>
          <a:ext cx="0" cy="0"/>
          <a:chOff x="0" y="0"/>
          <a:chExt cx="0" cy="0"/>
        </a:xfrm>
      </p:grpSpPr>
      <p:pic>
        <p:nvPicPr>
          <p:cNvPr id="6" name="Bild 5" descr="b-bar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55909" r="-1"/>
          <a:stretch/>
        </p:blipFill>
        <p:spPr>
          <a:xfrm flipV="1">
            <a:off x="0" y="4924008"/>
            <a:ext cx="3922912" cy="1097280"/>
          </a:xfrm>
          <a:prstGeom prst="rect">
            <a:avLst/>
          </a:prstGeom>
        </p:spPr>
      </p:pic>
      <p:sp>
        <p:nvSpPr>
          <p:cNvPr id="18" name="Text Placeholder 17"/>
          <p:cNvSpPr>
            <a:spLocks noGrp="1"/>
          </p:cNvSpPr>
          <p:nvPr>
            <p:ph type="body" sz="quarter" idx="10"/>
          </p:nvPr>
        </p:nvSpPr>
        <p:spPr>
          <a:xfrm>
            <a:off x="467513" y="5099042"/>
            <a:ext cx="3456416" cy="346182"/>
          </a:xfrm>
          <a:prstGeom prst="rect">
            <a:avLst/>
          </a:prstGeom>
        </p:spPr>
        <p:txBody>
          <a:bodyPr lIns="18000" tIns="18000" rIns="18000" bIns="18000"/>
          <a:lstStyle>
            <a:lvl1pPr marL="0" indent="0" algn="l">
              <a:buNone/>
              <a:defRPr sz="2000" b="1">
                <a:solidFill>
                  <a:schemeClr val="bg1"/>
                </a:solidFill>
                <a:latin typeface="Calibri"/>
              </a:defRPr>
            </a:lvl1pPr>
            <a:lvl5pPr>
              <a:defRPr/>
            </a:lvl5pPr>
          </a:lstStyle>
          <a:p>
            <a:pPr lvl="0"/>
            <a:r>
              <a:rPr lang="en-US" smtClean="0"/>
              <a:t>Click to edit Master text styles</a:t>
            </a:r>
          </a:p>
        </p:txBody>
      </p:sp>
      <p:sp>
        <p:nvSpPr>
          <p:cNvPr id="20" name="Text Placeholder 19"/>
          <p:cNvSpPr>
            <a:spLocks noGrp="1"/>
          </p:cNvSpPr>
          <p:nvPr>
            <p:ph type="body" sz="quarter" idx="11"/>
          </p:nvPr>
        </p:nvSpPr>
        <p:spPr>
          <a:xfrm>
            <a:off x="467913" y="5445224"/>
            <a:ext cx="3456015" cy="360040"/>
          </a:xfrm>
          <a:prstGeom prst="rect">
            <a:avLst/>
          </a:prstGeom>
        </p:spPr>
        <p:txBody>
          <a:bodyPr lIns="18000" tIns="18000" rIns="18000" bIns="18000"/>
          <a:lstStyle>
            <a:lvl1pPr marL="0" indent="0" algn="l">
              <a:buFontTx/>
              <a:buNone/>
              <a:defRPr sz="1600">
                <a:solidFill>
                  <a:schemeClr val="bg1"/>
                </a:solidFill>
                <a:latin typeface="Calibri"/>
              </a:defRPr>
            </a:lvl1pPr>
          </a:lstStyle>
          <a:p>
            <a:pPr lvl="0"/>
            <a:r>
              <a:rPr lang="en-US" smtClean="0"/>
              <a:t>Click to edit Master text styles</a:t>
            </a:r>
          </a:p>
        </p:txBody>
      </p:sp>
      <p:sp>
        <p:nvSpPr>
          <p:cNvPr id="7" name="Text Box 12"/>
          <p:cNvSpPr txBox="1">
            <a:spLocks noChangeArrowheads="1"/>
          </p:cNvSpPr>
          <p:nvPr userDrawn="1"/>
        </p:nvSpPr>
        <p:spPr bwMode="auto">
          <a:xfrm rot="16200000">
            <a:off x="8646640" y="5413758"/>
            <a:ext cx="792086"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GB" altLang="en-US" sz="600" dirty="0">
                <a:solidFill>
                  <a:srgbClr val="FFFFFF"/>
                </a:solidFill>
                <a:latin typeface="Calibri"/>
                <a:ea typeface="MS PGothic" pitchFamily="34" charset="-128"/>
                <a:cs typeface="Calibri"/>
              </a:rPr>
              <a:t>© </a:t>
            </a:r>
            <a:r>
              <a:rPr lang="en-GB" altLang="en-US" sz="600" dirty="0" err="1" smtClean="0">
                <a:solidFill>
                  <a:srgbClr val="FFFFFF"/>
                </a:solidFill>
                <a:latin typeface="Calibri"/>
                <a:ea typeface="MS PGothic" pitchFamily="34" charset="-128"/>
                <a:cs typeface="Calibri"/>
              </a:rPr>
              <a:t>dreamstime</a:t>
            </a:r>
            <a:r>
              <a:rPr lang="en-GB" altLang="en-US" sz="600" dirty="0" smtClean="0">
                <a:solidFill>
                  <a:srgbClr val="000000"/>
                </a:solidFill>
                <a:latin typeface="Calibri"/>
                <a:ea typeface="MS PGothic" pitchFamily="34" charset="-128"/>
                <a:cs typeface="Calibri"/>
              </a:rPr>
              <a:t> </a:t>
            </a:r>
            <a:endParaRPr lang="en-GB" altLang="en-US" sz="600" dirty="0">
              <a:solidFill>
                <a:srgbClr val="000000"/>
              </a:solidFill>
              <a:latin typeface="Calibri"/>
              <a:ea typeface="MS PGothic" pitchFamily="34" charset="-128"/>
              <a:cs typeface="Calibri"/>
            </a:endParaRPr>
          </a:p>
        </p:txBody>
      </p:sp>
    </p:spTree>
    <p:extLst>
      <p:ext uri="{BB962C8B-B14F-4D97-AF65-F5344CB8AC3E}">
        <p14:creationId xmlns:p14="http://schemas.microsoft.com/office/powerpoint/2010/main" val="315621507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lide blank">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7937" y="1"/>
            <a:ext cx="9144001" cy="90488"/>
          </a:xfrm>
          <a:prstGeom prst="rect">
            <a:avLst/>
          </a:prstGeom>
          <a:solidFill>
            <a:srgbClr val="5492CD"/>
          </a:solidFill>
          <a:ln w="9525">
            <a:solidFill>
              <a:srgbClr val="4A7EBB"/>
            </a:solidFill>
            <a:miter lim="800000"/>
            <a:headEnd/>
            <a:tailEnd/>
          </a:ln>
          <a:effectLst/>
        </p:spPr>
        <p:txBody>
          <a:bodyPr anchor="ctr"/>
          <a:lstStyle/>
          <a:p>
            <a:pPr algn="ctr" fontAlgn="auto">
              <a:spcBef>
                <a:spcPts val="0"/>
              </a:spcBef>
              <a:spcAft>
                <a:spcPts val="0"/>
              </a:spcAft>
              <a:defRPr/>
            </a:pPr>
            <a:endParaRPr lang="en-US">
              <a:solidFill>
                <a:srgbClr val="FFFFFF"/>
              </a:solidFill>
              <a:latin typeface="Calibri"/>
              <a:cs typeface="MS PGothic" pitchFamily="34" charset="-128"/>
            </a:endParaRPr>
          </a:p>
        </p:txBody>
      </p:sp>
      <p:sp>
        <p:nvSpPr>
          <p:cNvPr id="3" name="Foliennummernplatzhalter 2"/>
          <p:cNvSpPr>
            <a:spLocks noGrp="1"/>
          </p:cNvSpPr>
          <p:nvPr>
            <p:ph type="sldNum" sz="quarter" idx="10"/>
          </p:nvPr>
        </p:nvSpPr>
        <p:spPr/>
        <p:txBody>
          <a:bodyPr/>
          <a:lstStyle/>
          <a:p>
            <a:fld id="{46B5000B-066E-4146-9D4F-43221F944880}" type="slidenum">
              <a:rPr lang="de-DE"/>
              <a:pPr/>
              <a:t>‹#›</a:t>
            </a:fld>
            <a:endParaRPr lang="de-DE"/>
          </a:p>
        </p:txBody>
      </p:sp>
    </p:spTree>
    <p:extLst>
      <p:ext uri="{BB962C8B-B14F-4D97-AF65-F5344CB8AC3E}">
        <p14:creationId xmlns:p14="http://schemas.microsoft.com/office/powerpoint/2010/main" val="25435996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itle">
    <p:spTree>
      <p:nvGrpSpPr>
        <p:cNvPr id="1" name=""/>
        <p:cNvGrpSpPr/>
        <p:nvPr/>
      </p:nvGrpSpPr>
      <p:grpSpPr>
        <a:xfrm>
          <a:off x="0" y="0"/>
          <a:ext cx="0" cy="0"/>
          <a:chOff x="0" y="0"/>
          <a:chExt cx="0" cy="0"/>
        </a:xfrm>
      </p:grpSpPr>
      <p:pic>
        <p:nvPicPr>
          <p:cNvPr id="10" name="Bild 9" descr="b-bar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
          <a:stretch/>
        </p:blipFill>
        <p:spPr>
          <a:xfrm>
            <a:off x="-7112" y="0"/>
            <a:ext cx="8860600" cy="1097280"/>
          </a:xfrm>
          <a:prstGeom prst="rect">
            <a:avLst/>
          </a:prstGeom>
        </p:spPr>
      </p:pic>
      <p:sp>
        <p:nvSpPr>
          <p:cNvPr id="11" name="Title 10"/>
          <p:cNvSpPr>
            <a:spLocks noGrp="1"/>
          </p:cNvSpPr>
          <p:nvPr>
            <p:ph type="title"/>
          </p:nvPr>
        </p:nvSpPr>
        <p:spPr>
          <a:xfrm>
            <a:off x="395536" y="0"/>
            <a:ext cx="8208912" cy="1097360"/>
          </a:xfrm>
          <a:prstGeom prst="rect">
            <a:avLst/>
          </a:prstGeom>
        </p:spPr>
        <p:txBody>
          <a:bodyPr lIns="0" tIns="0" rIns="0" bIns="82800" anchor="ctr"/>
          <a:lstStyle>
            <a:lvl1pPr algn="l">
              <a:defRPr sz="2400" b="1" baseline="0">
                <a:solidFill>
                  <a:schemeClr val="bg1"/>
                </a:solidFill>
                <a:latin typeface="Calibri"/>
              </a:defRPr>
            </a:lvl1pPr>
          </a:lstStyle>
          <a:p>
            <a:r>
              <a:rPr lang="en-US" dirty="0" smtClean="0"/>
              <a:t>Click to edit Master title style</a:t>
            </a:r>
            <a:endParaRPr lang="en-GB" dirty="0"/>
          </a:p>
        </p:txBody>
      </p:sp>
      <p:sp>
        <p:nvSpPr>
          <p:cNvPr id="12" name="Foliennummernplatzhalter 11"/>
          <p:cNvSpPr>
            <a:spLocks noGrp="1"/>
          </p:cNvSpPr>
          <p:nvPr>
            <p:ph type="sldNum" sz="quarter" idx="10"/>
          </p:nvPr>
        </p:nvSpPr>
        <p:spPr/>
        <p:txBody>
          <a:bodyPr/>
          <a:lstStyle>
            <a:lvl1pPr>
              <a:defRPr>
                <a:solidFill>
                  <a:schemeClr val="accent2">
                    <a:lumMod val="25000"/>
                  </a:schemeClr>
                </a:solidFill>
              </a:defRPr>
            </a:lvl1pPr>
          </a:lstStyle>
          <a:p>
            <a:fld id="{46B5000B-066E-4146-9D4F-43221F944880}" type="slidenum">
              <a:rPr lang="de-DE"/>
              <a:pPr/>
              <a:t>‹#›</a:t>
            </a:fld>
            <a:endParaRPr lang="de-DE"/>
          </a:p>
        </p:txBody>
      </p:sp>
    </p:spTree>
    <p:extLst>
      <p:ext uri="{BB962C8B-B14F-4D97-AF65-F5344CB8AC3E}">
        <p14:creationId xmlns:p14="http://schemas.microsoft.com/office/powerpoint/2010/main" val="318459164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Title and Text">
    <p:spTree>
      <p:nvGrpSpPr>
        <p:cNvPr id="1" name=""/>
        <p:cNvGrpSpPr/>
        <p:nvPr/>
      </p:nvGrpSpPr>
      <p:grpSpPr>
        <a:xfrm>
          <a:off x="0" y="0"/>
          <a:ext cx="0" cy="0"/>
          <a:chOff x="0" y="0"/>
          <a:chExt cx="0" cy="0"/>
        </a:xfrm>
      </p:grpSpPr>
      <p:pic>
        <p:nvPicPr>
          <p:cNvPr id="5" name="Bild 4" descr="b-bar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
          <a:stretch/>
        </p:blipFill>
        <p:spPr>
          <a:xfrm>
            <a:off x="-7112" y="0"/>
            <a:ext cx="8860600" cy="1097280"/>
          </a:xfrm>
          <a:prstGeom prst="rect">
            <a:avLst/>
          </a:prstGeom>
        </p:spPr>
      </p:pic>
      <p:sp>
        <p:nvSpPr>
          <p:cNvPr id="4" name="Text Placeholder 4"/>
          <p:cNvSpPr>
            <a:spLocks noGrp="1"/>
          </p:cNvSpPr>
          <p:nvPr>
            <p:ph type="body" sz="quarter" idx="10"/>
          </p:nvPr>
        </p:nvSpPr>
        <p:spPr>
          <a:xfrm>
            <a:off x="468313" y="1341439"/>
            <a:ext cx="8385175" cy="4535486"/>
          </a:xfrm>
          <a:prstGeom prst="rect">
            <a:avLst/>
          </a:prstGeom>
        </p:spPr>
        <p:txBody>
          <a:bodyPr lIns="18000" tIns="36000" rIns="18000" bIns="36000"/>
          <a:lstStyle>
            <a:lvl1pPr marL="0" indent="0" algn="l">
              <a:spcBef>
                <a:spcPts val="0"/>
              </a:spcBef>
              <a:buFontTx/>
              <a:buNone/>
              <a:defRPr sz="2100" b="0" baseline="0">
                <a:solidFill>
                  <a:schemeClr val="tx1"/>
                </a:solidFill>
                <a:latin typeface="Calibri"/>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smtClean="0"/>
              <a:t>Click to edit Master text styles</a:t>
            </a:r>
          </a:p>
        </p:txBody>
      </p:sp>
      <p:sp>
        <p:nvSpPr>
          <p:cNvPr id="2" name="Foliennummernplatzhalter 1"/>
          <p:cNvSpPr>
            <a:spLocks noGrp="1"/>
          </p:cNvSpPr>
          <p:nvPr>
            <p:ph type="sldNum" sz="quarter" idx="11"/>
          </p:nvPr>
        </p:nvSpPr>
        <p:spPr/>
        <p:txBody>
          <a:bodyPr/>
          <a:lstStyle/>
          <a:p>
            <a:fld id="{46B5000B-066E-4146-9D4F-43221F944880}" type="slidenum">
              <a:rPr lang="de-DE"/>
              <a:pPr/>
              <a:t>‹#›</a:t>
            </a:fld>
            <a:endParaRPr lang="de-DE"/>
          </a:p>
        </p:txBody>
      </p:sp>
      <p:sp>
        <p:nvSpPr>
          <p:cNvPr id="6" name="Title 10"/>
          <p:cNvSpPr>
            <a:spLocks noGrp="1"/>
          </p:cNvSpPr>
          <p:nvPr>
            <p:ph type="title"/>
          </p:nvPr>
        </p:nvSpPr>
        <p:spPr>
          <a:xfrm>
            <a:off x="395536" y="0"/>
            <a:ext cx="8208912" cy="1097360"/>
          </a:xfrm>
          <a:prstGeom prst="rect">
            <a:avLst/>
          </a:prstGeom>
        </p:spPr>
        <p:txBody>
          <a:bodyPr lIns="0" tIns="0" rIns="0" bIns="82800" anchor="ctr"/>
          <a:lstStyle>
            <a:lvl1pPr algn="l">
              <a:defRPr sz="2400" b="1" baseline="0">
                <a:solidFill>
                  <a:schemeClr val="bg1"/>
                </a:solidFill>
                <a:latin typeface="Calibri"/>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1452696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Title and Text in Blue Box">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468313" y="1341439"/>
            <a:ext cx="8424864" cy="4535486"/>
          </a:xfrm>
          <a:prstGeom prst="rect">
            <a:avLst/>
          </a:prstGeom>
          <a:solidFill>
            <a:schemeClr val="accent2"/>
          </a:solidFill>
          <a:effectLst/>
        </p:spPr>
        <p:txBody>
          <a:bodyPr lIns="18000" tIns="36000" rIns="18000" bIns="36000"/>
          <a:lstStyle>
            <a:lvl1pPr marL="0" indent="0" algn="just">
              <a:spcBef>
                <a:spcPts val="0"/>
              </a:spcBef>
              <a:buFontTx/>
              <a:buNone/>
              <a:defRPr sz="2000" b="0" baseline="0">
                <a:solidFill>
                  <a:schemeClr val="tx1"/>
                </a:solidFill>
                <a:latin typeface="Calibri"/>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smtClean="0"/>
              <a:t>Click to edit Master text styles</a:t>
            </a:r>
          </a:p>
        </p:txBody>
      </p:sp>
      <p:sp>
        <p:nvSpPr>
          <p:cNvPr id="2" name="Foliennummernplatzhalter 1"/>
          <p:cNvSpPr>
            <a:spLocks noGrp="1"/>
          </p:cNvSpPr>
          <p:nvPr>
            <p:ph type="sldNum" sz="quarter" idx="11"/>
          </p:nvPr>
        </p:nvSpPr>
        <p:spPr/>
        <p:txBody>
          <a:bodyPr/>
          <a:lstStyle/>
          <a:p>
            <a:fld id="{46B5000B-066E-4146-9D4F-43221F944880}" type="slidenum">
              <a:rPr lang="de-DE"/>
              <a:pPr/>
              <a:t>‹#›</a:t>
            </a:fld>
            <a:endParaRPr lang="de-DE"/>
          </a:p>
        </p:txBody>
      </p:sp>
      <p:pic>
        <p:nvPicPr>
          <p:cNvPr id="5" name="Bild 4" descr="b-bar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
          <a:stretch/>
        </p:blipFill>
        <p:spPr>
          <a:xfrm>
            <a:off x="-7112" y="0"/>
            <a:ext cx="8860600" cy="1097280"/>
          </a:xfrm>
          <a:prstGeom prst="rect">
            <a:avLst/>
          </a:prstGeom>
        </p:spPr>
      </p:pic>
      <p:sp>
        <p:nvSpPr>
          <p:cNvPr id="6" name="Title 10"/>
          <p:cNvSpPr>
            <a:spLocks noGrp="1"/>
          </p:cNvSpPr>
          <p:nvPr>
            <p:ph type="title"/>
          </p:nvPr>
        </p:nvSpPr>
        <p:spPr>
          <a:xfrm>
            <a:off x="395536" y="0"/>
            <a:ext cx="8208912" cy="1097360"/>
          </a:xfrm>
          <a:prstGeom prst="rect">
            <a:avLst/>
          </a:prstGeom>
        </p:spPr>
        <p:txBody>
          <a:bodyPr lIns="0" tIns="0" rIns="0" bIns="82800" anchor="ctr"/>
          <a:lstStyle>
            <a:lvl1pPr algn="l">
              <a:defRPr sz="2400" b="1" baseline="0">
                <a:solidFill>
                  <a:schemeClr val="bg1"/>
                </a:solidFill>
                <a:latin typeface="Calibri"/>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0411516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Title and Bullet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68313" y="1341439"/>
            <a:ext cx="8424864" cy="4535486"/>
          </a:xfrm>
          <a:prstGeom prst="rect">
            <a:avLst/>
          </a:prstGeom>
        </p:spPr>
        <p:txBody>
          <a:bodyPr lIns="18000" tIns="36000" rIns="18000" bIns="36000"/>
          <a:lstStyle>
            <a:lvl1pPr marL="270000" indent="-270000">
              <a:lnSpc>
                <a:spcPct val="100000"/>
              </a:lnSpc>
              <a:spcBef>
                <a:spcPts val="300"/>
              </a:spcBef>
              <a:spcAft>
                <a:spcPts val="1200"/>
              </a:spcAft>
              <a:buClr>
                <a:srgbClr val="5492CD"/>
              </a:buClr>
              <a:buSzPct val="125000"/>
              <a:buFont typeface="Arial" panose="020B0604020202020204" pitchFamily="34" charset="0"/>
              <a:buChar char="•"/>
              <a:defRPr sz="2400" b="0" baseline="0">
                <a:solidFill>
                  <a:schemeClr val="tx1"/>
                </a:solidFill>
                <a:latin typeface="Calibri"/>
              </a:defRPr>
            </a:lvl1pPr>
            <a:lvl2pPr marL="540000" indent="-270000">
              <a:spcBef>
                <a:spcPts val="0"/>
              </a:spcBef>
              <a:spcAft>
                <a:spcPts val="900"/>
              </a:spcAft>
              <a:buClr>
                <a:srgbClr val="5492CD"/>
              </a:buClr>
              <a:buSzPct val="100000"/>
              <a:buFont typeface="Arial" panose="020B0604020202020204" pitchFamily="34" charset="0"/>
              <a:buChar char="•"/>
              <a:defRPr sz="2300">
                <a:solidFill>
                  <a:schemeClr val="tx1"/>
                </a:solidFill>
                <a:latin typeface="Calibri"/>
              </a:defRPr>
            </a:lvl2pPr>
            <a:lvl3pPr>
              <a:defRPr sz="2000">
                <a:solidFill>
                  <a:schemeClr val="tx1"/>
                </a:solidFill>
                <a:latin typeface="Calibri"/>
              </a:defRPr>
            </a:lvl3pPr>
            <a:lvl4pPr>
              <a:defRPr sz="1800">
                <a:solidFill>
                  <a:schemeClr val="tx1"/>
                </a:solidFill>
                <a:latin typeface="Calibri"/>
              </a:defRPr>
            </a:lvl4pPr>
            <a:lvl5pPr>
              <a:defRPr sz="1800">
                <a:solidFill>
                  <a:schemeClr val="tx1"/>
                </a:solidFill>
                <a:latin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Foliennummernplatzhalter 1"/>
          <p:cNvSpPr>
            <a:spLocks noGrp="1"/>
          </p:cNvSpPr>
          <p:nvPr>
            <p:ph type="sldNum" sz="quarter" idx="11"/>
          </p:nvPr>
        </p:nvSpPr>
        <p:spPr/>
        <p:txBody>
          <a:bodyPr/>
          <a:lstStyle/>
          <a:p>
            <a:fld id="{46B5000B-066E-4146-9D4F-43221F944880}" type="slidenum">
              <a:rPr lang="de-DE"/>
              <a:pPr/>
              <a:t>‹#›</a:t>
            </a:fld>
            <a:endParaRPr lang="de-DE"/>
          </a:p>
        </p:txBody>
      </p:sp>
      <p:pic>
        <p:nvPicPr>
          <p:cNvPr id="6" name="Bild 5" descr="b-bar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
          <a:stretch/>
        </p:blipFill>
        <p:spPr>
          <a:xfrm>
            <a:off x="-7112" y="0"/>
            <a:ext cx="8860600" cy="1097280"/>
          </a:xfrm>
          <a:prstGeom prst="rect">
            <a:avLst/>
          </a:prstGeom>
        </p:spPr>
      </p:pic>
      <p:sp>
        <p:nvSpPr>
          <p:cNvPr id="7" name="Title 10"/>
          <p:cNvSpPr>
            <a:spLocks noGrp="1"/>
          </p:cNvSpPr>
          <p:nvPr>
            <p:ph type="title"/>
          </p:nvPr>
        </p:nvSpPr>
        <p:spPr>
          <a:xfrm>
            <a:off x="395536" y="0"/>
            <a:ext cx="8208912" cy="1097360"/>
          </a:xfrm>
          <a:prstGeom prst="rect">
            <a:avLst/>
          </a:prstGeom>
        </p:spPr>
        <p:txBody>
          <a:bodyPr lIns="0" tIns="0" rIns="0" bIns="82800" anchor="ctr"/>
          <a:lstStyle>
            <a:lvl1pPr algn="l">
              <a:defRPr sz="2400" b="1" baseline="0">
                <a:solidFill>
                  <a:schemeClr val="bg1"/>
                </a:solidFill>
                <a:latin typeface="Calibri"/>
              </a:defRPr>
            </a:lvl1pPr>
          </a:lstStyle>
          <a:p>
            <a:r>
              <a:rPr lang="en-US" dirty="0" smtClean="0"/>
              <a:t>Click to edit Master title style</a:t>
            </a:r>
            <a:endParaRPr lang="en-GB" dirty="0"/>
          </a:p>
        </p:txBody>
      </p:sp>
    </p:spTree>
    <p:extLst>
      <p:ext uri="{BB962C8B-B14F-4D97-AF65-F5344CB8AC3E}">
        <p14:creationId xmlns:p14="http://schemas.microsoft.com/office/powerpoint/2010/main" val="158527135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Title and Obj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0" y="1341439"/>
            <a:ext cx="9142413" cy="4535486"/>
          </a:xfrm>
          <a:prstGeom prst="rect">
            <a:avLst/>
          </a:prstGeom>
        </p:spPr>
        <p:txBody>
          <a:bodyPr lIns="18000" tIns="36000" rIns="18000" bIns="36000"/>
          <a:lstStyle>
            <a:lvl1pPr marL="0" indent="0">
              <a:spcBef>
                <a:spcPts val="0"/>
              </a:spcBef>
              <a:buFontTx/>
              <a:buNone/>
              <a:defRPr sz="2000">
                <a:solidFill>
                  <a:schemeClr val="tx1"/>
                </a:solidFill>
                <a:latin typeface="Calibri"/>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
        <p:nvSpPr>
          <p:cNvPr id="2" name="Foliennummernplatzhalter 1"/>
          <p:cNvSpPr>
            <a:spLocks noGrp="1"/>
          </p:cNvSpPr>
          <p:nvPr>
            <p:ph type="sldNum" sz="quarter" idx="11"/>
          </p:nvPr>
        </p:nvSpPr>
        <p:spPr/>
        <p:txBody>
          <a:bodyPr/>
          <a:lstStyle/>
          <a:p>
            <a:fld id="{46B5000B-066E-4146-9D4F-43221F944880}" type="slidenum">
              <a:rPr lang="de-DE"/>
              <a:pPr/>
              <a:t>‹#›</a:t>
            </a:fld>
            <a:endParaRPr lang="de-DE"/>
          </a:p>
        </p:txBody>
      </p:sp>
      <p:pic>
        <p:nvPicPr>
          <p:cNvPr id="6" name="Bild 5" descr="b-bar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
          <a:stretch/>
        </p:blipFill>
        <p:spPr>
          <a:xfrm>
            <a:off x="-7112" y="0"/>
            <a:ext cx="8860600" cy="1097280"/>
          </a:xfrm>
          <a:prstGeom prst="rect">
            <a:avLst/>
          </a:prstGeom>
        </p:spPr>
      </p:pic>
      <p:sp>
        <p:nvSpPr>
          <p:cNvPr id="7" name="Title 10"/>
          <p:cNvSpPr>
            <a:spLocks noGrp="1"/>
          </p:cNvSpPr>
          <p:nvPr>
            <p:ph type="title"/>
          </p:nvPr>
        </p:nvSpPr>
        <p:spPr>
          <a:xfrm>
            <a:off x="395536" y="0"/>
            <a:ext cx="8208912" cy="1097360"/>
          </a:xfrm>
          <a:prstGeom prst="rect">
            <a:avLst/>
          </a:prstGeom>
        </p:spPr>
        <p:txBody>
          <a:bodyPr lIns="0" tIns="0" rIns="0" bIns="82800" anchor="ctr"/>
          <a:lstStyle>
            <a:lvl1pPr algn="l">
              <a:defRPr sz="2400" b="1" baseline="0">
                <a:solidFill>
                  <a:schemeClr val="bg1"/>
                </a:solidFill>
                <a:latin typeface="Calibri"/>
              </a:defRPr>
            </a:lvl1pPr>
          </a:lstStyle>
          <a:p>
            <a:r>
              <a:rPr lang="en-US" dirty="0" smtClean="0"/>
              <a:t>Click to edit Master title style</a:t>
            </a:r>
            <a:endParaRPr lang="en-GB" dirty="0"/>
          </a:p>
        </p:txBody>
      </p:sp>
    </p:spTree>
    <p:extLst>
      <p:ext uri="{BB962C8B-B14F-4D97-AF65-F5344CB8AC3E}">
        <p14:creationId xmlns:p14="http://schemas.microsoft.com/office/powerpoint/2010/main" val="14058346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Title, Subtitle and Graphic">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68313" y="1772816"/>
            <a:ext cx="8424864" cy="4104108"/>
          </a:xfrm>
          <a:prstGeom prst="rect">
            <a:avLst/>
          </a:prstGeom>
        </p:spPr>
        <p:txBody>
          <a:bodyPr lIns="18000" tIns="36000" rIns="18000" bIns="36000"/>
          <a:lstStyle>
            <a:lvl1pPr marL="0" indent="0">
              <a:spcBef>
                <a:spcPts val="0"/>
              </a:spcBef>
              <a:buFontTx/>
              <a:buNone/>
              <a:defRPr sz="2000">
                <a:solidFill>
                  <a:schemeClr val="tx1"/>
                </a:solidFill>
                <a:latin typeface="Calibri"/>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
        <p:nvSpPr>
          <p:cNvPr id="7" name="Text Placeholder 6"/>
          <p:cNvSpPr>
            <a:spLocks noGrp="1"/>
          </p:cNvSpPr>
          <p:nvPr>
            <p:ph type="body" sz="quarter" idx="11"/>
          </p:nvPr>
        </p:nvSpPr>
        <p:spPr>
          <a:xfrm>
            <a:off x="468313" y="1340769"/>
            <a:ext cx="8424864" cy="432073"/>
          </a:xfrm>
          <a:prstGeom prst="rect">
            <a:avLst/>
          </a:prstGeom>
        </p:spPr>
        <p:txBody>
          <a:bodyPr lIns="18000" tIns="36000" rIns="18000" bIns="36000"/>
          <a:lstStyle>
            <a:lvl1pPr marL="0" indent="0">
              <a:buFontTx/>
              <a:buNone/>
              <a:defRPr sz="2000" b="1">
                <a:solidFill>
                  <a:schemeClr val="tx1"/>
                </a:solidFill>
                <a:latin typeface="Calibri"/>
              </a:defRPr>
            </a:lvl1pPr>
            <a:lvl2pPr marL="457200" indent="0">
              <a:buFontTx/>
              <a:buNone/>
              <a:defRPr sz="2200">
                <a:solidFill>
                  <a:schemeClr val="bg2"/>
                </a:solidFill>
              </a:defRPr>
            </a:lvl2pPr>
            <a:lvl3pPr marL="914400" indent="0">
              <a:buFontTx/>
              <a:buNone/>
              <a:defRPr sz="2200">
                <a:solidFill>
                  <a:schemeClr val="bg2"/>
                </a:solidFill>
              </a:defRPr>
            </a:lvl3pPr>
            <a:lvl4pPr marL="1371600" indent="0">
              <a:buFontTx/>
              <a:buNone/>
              <a:defRPr sz="2200">
                <a:solidFill>
                  <a:schemeClr val="bg2"/>
                </a:solidFill>
              </a:defRPr>
            </a:lvl4pPr>
            <a:lvl5pPr marL="1828800" indent="0">
              <a:buFontTx/>
              <a:buNone/>
              <a:defRPr sz="2200">
                <a:solidFill>
                  <a:schemeClr val="bg2"/>
                </a:solidFill>
              </a:defRPr>
            </a:lvl5pPr>
          </a:lstStyle>
          <a:p>
            <a:pPr lvl="0"/>
            <a:r>
              <a:rPr lang="en-US" smtClean="0"/>
              <a:t>Click to edit Master text styles</a:t>
            </a:r>
          </a:p>
        </p:txBody>
      </p:sp>
      <p:sp>
        <p:nvSpPr>
          <p:cNvPr id="2" name="Foliennummernplatzhalter 1"/>
          <p:cNvSpPr>
            <a:spLocks noGrp="1"/>
          </p:cNvSpPr>
          <p:nvPr>
            <p:ph type="sldNum" sz="quarter" idx="12"/>
          </p:nvPr>
        </p:nvSpPr>
        <p:spPr/>
        <p:txBody>
          <a:bodyPr/>
          <a:lstStyle/>
          <a:p>
            <a:fld id="{46B5000B-066E-4146-9D4F-43221F944880}" type="slidenum">
              <a:rPr lang="de-DE"/>
              <a:pPr/>
              <a:t>‹#›</a:t>
            </a:fld>
            <a:endParaRPr lang="de-DE"/>
          </a:p>
        </p:txBody>
      </p:sp>
      <p:pic>
        <p:nvPicPr>
          <p:cNvPr id="6" name="Bild 5" descr="b-bar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10"/>
          <a:stretch/>
        </p:blipFill>
        <p:spPr>
          <a:xfrm>
            <a:off x="-7112" y="0"/>
            <a:ext cx="8860600" cy="1097280"/>
          </a:xfrm>
          <a:prstGeom prst="rect">
            <a:avLst/>
          </a:prstGeom>
        </p:spPr>
      </p:pic>
      <p:sp>
        <p:nvSpPr>
          <p:cNvPr id="8" name="Title 10"/>
          <p:cNvSpPr>
            <a:spLocks noGrp="1"/>
          </p:cNvSpPr>
          <p:nvPr>
            <p:ph type="title"/>
          </p:nvPr>
        </p:nvSpPr>
        <p:spPr>
          <a:xfrm>
            <a:off x="395536" y="0"/>
            <a:ext cx="8208912" cy="1097360"/>
          </a:xfrm>
          <a:prstGeom prst="rect">
            <a:avLst/>
          </a:prstGeom>
        </p:spPr>
        <p:txBody>
          <a:bodyPr lIns="0" tIns="0" rIns="0" bIns="82800" anchor="ctr"/>
          <a:lstStyle>
            <a:lvl1pPr algn="l">
              <a:defRPr sz="2400" b="1" baseline="0">
                <a:solidFill>
                  <a:schemeClr val="bg1"/>
                </a:solidFill>
                <a:latin typeface="Calibri"/>
              </a:defRPr>
            </a:lvl1pPr>
          </a:lstStyle>
          <a:p>
            <a:r>
              <a:rPr lang="en-US" dirty="0" smtClean="0"/>
              <a:t>Click to edit Master title style</a:t>
            </a:r>
            <a:endParaRPr lang="en-GB" dirty="0"/>
          </a:p>
        </p:txBody>
      </p:sp>
    </p:spTree>
    <p:extLst>
      <p:ext uri="{BB962C8B-B14F-4D97-AF65-F5344CB8AC3E}">
        <p14:creationId xmlns:p14="http://schemas.microsoft.com/office/powerpoint/2010/main" val="328570170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Break">
    <p:spTree>
      <p:nvGrpSpPr>
        <p:cNvPr id="1" name=""/>
        <p:cNvGrpSpPr/>
        <p:nvPr/>
      </p:nvGrpSpPr>
      <p:grpSpPr>
        <a:xfrm>
          <a:off x="0" y="0"/>
          <a:ext cx="0" cy="0"/>
          <a:chOff x="0" y="0"/>
          <a:chExt cx="0" cy="0"/>
        </a:xfrm>
      </p:grpSpPr>
      <p:pic>
        <p:nvPicPr>
          <p:cNvPr id="4" name="Bild 3" descr="42-25508204_cover-image_large.jpg"/>
          <p:cNvPicPr>
            <a:picLocks noChangeAspect="1"/>
          </p:cNvPicPr>
          <p:nvPr userDrawn="1"/>
        </p:nvPicPr>
        <p:blipFill rotWithShape="1">
          <a:blip r:embed="rId2" cstate="print">
            <a:alphaModFix/>
            <a:duotone>
              <a:prstClr val="black"/>
              <a:schemeClr val="accent2">
                <a:tint val="45000"/>
                <a:satMod val="400000"/>
              </a:schemeClr>
            </a:duotone>
            <a:extLst>
              <a:ext uri="{BEBA8EAE-BF5A-486C-A8C5-ECC9F3942E4B}">
                <a14:imgProps xmlns:a14="http://schemas.microsoft.com/office/drawing/2010/main">
                  <a14:imgLayer r:embed="rId3">
                    <a14:imgEffect>
                      <a14:saturation sat="391000"/>
                    </a14:imgEffect>
                    <a14:imgEffect>
                      <a14:brightnessContrast bright="-20000"/>
                    </a14:imgEffect>
                  </a14:imgLayer>
                </a14:imgProps>
              </a:ext>
              <a:ext uri="{28A0092B-C50C-407E-A947-70E740481C1C}">
                <a14:useLocalDpi xmlns:a14="http://schemas.microsoft.com/office/drawing/2010/main" val="0"/>
              </a:ext>
            </a:extLst>
          </a:blip>
          <a:srcRect l="1267" t="2428" r="3990" b="412"/>
          <a:stretch/>
        </p:blipFill>
        <p:spPr>
          <a:xfrm>
            <a:off x="0" y="0"/>
            <a:ext cx="9142413" cy="6858000"/>
          </a:xfrm>
          <a:prstGeom prst="rect">
            <a:avLst/>
          </a:prstGeom>
        </p:spPr>
      </p:pic>
      <p:sp>
        <p:nvSpPr>
          <p:cNvPr id="6" name="Rechteck 5"/>
          <p:cNvSpPr/>
          <p:nvPr userDrawn="1"/>
        </p:nvSpPr>
        <p:spPr>
          <a:xfrm>
            <a:off x="-11146" y="0"/>
            <a:ext cx="9155145" cy="6021288"/>
          </a:xfrm>
          <a:prstGeom prst="rect">
            <a:avLst/>
          </a:prstGeom>
          <a:gradFill flip="none" rotWithShape="1">
            <a:gsLst>
              <a:gs pos="0">
                <a:schemeClr val="tx2">
                  <a:alpha val="71000"/>
                </a:schemeClr>
              </a:gs>
              <a:gs pos="100000">
                <a:schemeClr val="tx2">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a:endParaRPr>
          </a:p>
        </p:txBody>
      </p:sp>
    </p:spTree>
    <p:extLst>
      <p:ext uri="{BB962C8B-B14F-4D97-AF65-F5344CB8AC3E}">
        <p14:creationId xmlns:p14="http://schemas.microsoft.com/office/powerpoint/2010/main" val="198332428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5.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 4" descr="42-25508204_cover-image_large.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9744" b="341"/>
          <a:stretch/>
        </p:blipFill>
        <p:spPr>
          <a:xfrm>
            <a:off x="0" y="0"/>
            <a:ext cx="9155136" cy="6021288"/>
          </a:xfrm>
          <a:prstGeom prst="rect">
            <a:avLst/>
          </a:prstGeom>
        </p:spPr>
      </p:pic>
      <p:sp>
        <p:nvSpPr>
          <p:cNvPr id="3" name="Rechteck 2"/>
          <p:cNvSpPr/>
          <p:nvPr userDrawn="1"/>
        </p:nvSpPr>
        <p:spPr>
          <a:xfrm>
            <a:off x="0" y="0"/>
            <a:ext cx="9144000" cy="2869606"/>
          </a:xfrm>
          <a:prstGeom prst="rect">
            <a:avLst/>
          </a:prstGeom>
          <a:gradFill flip="none" rotWithShape="1">
            <a:gsLst>
              <a:gs pos="0">
                <a:schemeClr val="bg1">
                  <a:alpha val="0"/>
                </a:schemeClr>
              </a:gs>
              <a:gs pos="100000">
                <a:schemeClr val="bg1">
                  <a:alpha val="37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a:endParaRPr>
          </a:p>
        </p:txBody>
      </p:sp>
      <p:pic>
        <p:nvPicPr>
          <p:cNvPr id="1031"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64514" y="6208714"/>
            <a:ext cx="7207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395536" y="6237313"/>
            <a:ext cx="2304256" cy="430887"/>
          </a:xfrm>
          <a:prstGeom prst="rect">
            <a:avLst/>
          </a:prstGeom>
          <a:noFill/>
        </p:spPr>
        <p:txBody>
          <a:bodyPr wrap="square" rtlCol="0">
            <a:spAutoFit/>
          </a:bodyPr>
          <a:lstStyle/>
          <a:p>
            <a:r>
              <a:rPr lang="de-DE" sz="1100" dirty="0" smtClean="0">
                <a:solidFill>
                  <a:schemeClr val="tx2"/>
                </a:solidFill>
                <a:latin typeface="Calibri" panose="020F0502020204030204" pitchFamily="34" charset="0"/>
                <a:cs typeface="Calibri" panose="020F0502020204030204" pitchFamily="34" charset="0"/>
              </a:rPr>
              <a:t>Working Group III contribution to the IPCC Fifth Assessment Report</a:t>
            </a:r>
            <a:endParaRPr lang="en-GB" sz="1100" dirty="0">
              <a:solidFill>
                <a:schemeClr val="tx2"/>
              </a:solidFill>
              <a:latin typeface="Calibri" panose="020F0502020204030204" pitchFamily="34" charset="0"/>
              <a:cs typeface="Calibri" panose="020F0502020204030204" pitchFamily="34" charset="0"/>
            </a:endParaRPr>
          </a:p>
        </p:txBody>
      </p:sp>
      <p:pic>
        <p:nvPicPr>
          <p:cNvPr id="11" name="Bild 10" descr="IPCC_blu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52121" y="116633"/>
            <a:ext cx="3384377" cy="795033"/>
          </a:xfrm>
          <a:prstGeom prst="rect">
            <a:avLst/>
          </a:prstGeom>
        </p:spPr>
      </p:pic>
      <p:grpSp>
        <p:nvGrpSpPr>
          <p:cNvPr id="4" name="Gruppierung 3"/>
          <p:cNvGrpSpPr/>
          <p:nvPr userDrawn="1"/>
        </p:nvGrpSpPr>
        <p:grpSpPr>
          <a:xfrm>
            <a:off x="438832" y="1073090"/>
            <a:ext cx="4781240" cy="1124080"/>
            <a:chOff x="455575" y="1378165"/>
            <a:chExt cx="4756406" cy="1124080"/>
          </a:xfrm>
          <a:effectLst>
            <a:glow rad="863600">
              <a:schemeClr val="bg1">
                <a:alpha val="55000"/>
              </a:schemeClr>
            </a:glow>
          </a:effectLst>
        </p:grpSpPr>
        <p:sp>
          <p:nvSpPr>
            <p:cNvPr id="18" name="TextBox 17"/>
            <p:cNvSpPr txBox="1"/>
            <p:nvPr/>
          </p:nvSpPr>
          <p:spPr>
            <a:xfrm>
              <a:off x="455575" y="1378165"/>
              <a:ext cx="4756406" cy="651905"/>
            </a:xfrm>
            <a:prstGeom prst="rect">
              <a:avLst/>
            </a:prstGeom>
            <a:noFill/>
            <a:effectLst/>
          </p:spPr>
          <p:txBody>
            <a:bodyPr wrap="none" lIns="18000" tIns="18000" rIns="18000" bIns="18000" anchor="ctr">
              <a:spAutoFit/>
            </a:bodyPr>
            <a:lstStyle/>
            <a:p>
              <a:pPr algn="l" fontAlgn="auto">
                <a:spcBef>
                  <a:spcPts val="0"/>
                </a:spcBef>
                <a:spcAft>
                  <a:spcPts val="0"/>
                </a:spcAft>
                <a:defRPr/>
              </a:pPr>
              <a:r>
                <a:rPr lang="de-CH" sz="3900" b="1" i="0" spc="-100" dirty="0" smtClean="0">
                  <a:solidFill>
                    <a:schemeClr val="tx2"/>
                  </a:solidFill>
                  <a:effectLst/>
                  <a:latin typeface="Calibri"/>
                  <a:cs typeface="Calibri"/>
                </a:rPr>
                <a:t>CLIMATE CHANGE 2014</a:t>
              </a:r>
              <a:endParaRPr lang="en-GB" sz="3900" b="1" i="0" spc="-100" dirty="0">
                <a:solidFill>
                  <a:schemeClr val="tx2"/>
                </a:solidFill>
                <a:effectLst/>
                <a:latin typeface="Calibri"/>
                <a:cs typeface="Calibri"/>
              </a:endParaRPr>
            </a:p>
          </p:txBody>
        </p:sp>
        <p:sp>
          <p:nvSpPr>
            <p:cNvPr id="19" name="TextBox 18"/>
            <p:cNvSpPr txBox="1"/>
            <p:nvPr/>
          </p:nvSpPr>
          <p:spPr>
            <a:xfrm>
              <a:off x="467544" y="2004229"/>
              <a:ext cx="4543007" cy="498016"/>
            </a:xfrm>
            <a:prstGeom prst="rect">
              <a:avLst/>
            </a:prstGeom>
            <a:noFill/>
            <a:effectLst/>
          </p:spPr>
          <p:txBody>
            <a:bodyPr wrap="none" lIns="18000" tIns="18000" rIns="18000" bIns="18000" anchor="ctr">
              <a:spAutoFit/>
            </a:bodyPr>
            <a:lstStyle/>
            <a:p>
              <a:pPr fontAlgn="auto">
                <a:spcBef>
                  <a:spcPts val="0"/>
                </a:spcBef>
                <a:spcAft>
                  <a:spcPts val="0"/>
                </a:spcAft>
                <a:defRPr/>
              </a:pPr>
              <a:r>
                <a:rPr lang="de-CH" sz="2900" b="1" i="1" spc="-70" dirty="0" smtClean="0">
                  <a:solidFill>
                    <a:schemeClr val="tx2"/>
                  </a:solidFill>
                  <a:latin typeface="Calibri"/>
                  <a:cs typeface="Calibri"/>
                </a:rPr>
                <a:t>Mitigation of</a:t>
              </a:r>
              <a:r>
                <a:rPr lang="de-CH" sz="2900" b="1" i="1" spc="-70" baseline="0" dirty="0" smtClean="0">
                  <a:solidFill>
                    <a:schemeClr val="tx2"/>
                  </a:solidFill>
                  <a:latin typeface="Calibri"/>
                  <a:cs typeface="Calibri"/>
                </a:rPr>
                <a:t> Climate Change</a:t>
              </a:r>
              <a:endParaRPr lang="en-GB" sz="2900" b="1" i="1" spc="-70" dirty="0">
                <a:solidFill>
                  <a:schemeClr val="tx2"/>
                </a:solidFill>
                <a:latin typeface="Calibri"/>
                <a:cs typeface="Calibri"/>
              </a:endParaRPr>
            </a:p>
          </p:txBody>
        </p:sp>
      </p:grpSp>
    </p:spTree>
  </p:cSld>
  <p:clrMap bg1="lt1" tx1="dk1" bg2="lt2" tx2="dk2" accent1="accent1" accent2="accent2" accent3="accent3" accent4="accent4" accent5="accent5" accent6="accent6" hlink="hlink" folHlink="folHlink"/>
  <p:sldLayoutIdLst>
    <p:sldLayoutId id="2147483681" r:id="rId1"/>
  </p:sldLayoutIdLst>
  <p:transition>
    <p:fade/>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userDrawn="1"/>
        </p:nvSpPr>
        <p:spPr>
          <a:xfrm rot="10800000">
            <a:off x="-2" y="2636911"/>
            <a:ext cx="9142413" cy="3456383"/>
          </a:xfrm>
          <a:prstGeom prst="rect">
            <a:avLst/>
          </a:prstGeom>
          <a:gradFill>
            <a:gsLst>
              <a:gs pos="0">
                <a:schemeClr val="tx2">
                  <a:lumMod val="50000"/>
                  <a:alpha val="3000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a:latin typeface="Calibri"/>
            </a:endParaRPr>
          </a:p>
        </p:txBody>
      </p:sp>
      <p:pic>
        <p:nvPicPr>
          <p:cNvPr id="3075" name="Picture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0152" y="6218005"/>
            <a:ext cx="2943499" cy="4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647056" y="6093297"/>
            <a:ext cx="2160240" cy="764703"/>
          </a:xfrm>
          <a:prstGeom prst="rect">
            <a:avLst/>
          </a:prstGeom>
          <a:noFill/>
        </p:spPr>
        <p:txBody>
          <a:bodyPr wrap="square" lIns="0" rtlCol="0" anchor="ctr" anchorCtr="0">
            <a:noAutofit/>
          </a:bodyPr>
          <a:lstStyle/>
          <a:p>
            <a:r>
              <a:rPr lang="de-DE" sz="1000" dirty="0" smtClean="0">
                <a:solidFill>
                  <a:schemeClr val="tx2"/>
                </a:solidFill>
                <a:latin typeface="Calibri" panose="020F0502020204030204" pitchFamily="34" charset="0"/>
                <a:cs typeface="Calibri" panose="020F0502020204030204" pitchFamily="34" charset="0"/>
              </a:rPr>
              <a:t>Working Group III contribution to the IPCC Fifth Assessment Report</a:t>
            </a:r>
            <a:endParaRPr lang="en-GB" sz="1000" dirty="0">
              <a:solidFill>
                <a:schemeClr val="tx2"/>
              </a:solidFill>
              <a:latin typeface="Calibri" panose="020F0502020204030204" pitchFamily="34" charset="0"/>
              <a:cs typeface="Calibri" panose="020F0502020204030204" pitchFamily="34" charset="0"/>
            </a:endParaRPr>
          </a:p>
        </p:txBody>
      </p:sp>
      <p:sp>
        <p:nvSpPr>
          <p:cNvPr id="2" name="Foliennummernplatzhalter 1"/>
          <p:cNvSpPr>
            <a:spLocks noGrp="1"/>
          </p:cNvSpPr>
          <p:nvPr>
            <p:ph type="sldNum" sz="quarter" idx="4"/>
          </p:nvPr>
        </p:nvSpPr>
        <p:spPr>
          <a:xfrm>
            <a:off x="0" y="6309320"/>
            <a:ext cx="431032" cy="548680"/>
          </a:xfrm>
          <a:prstGeom prst="rect">
            <a:avLst/>
          </a:prstGeom>
        </p:spPr>
        <p:txBody>
          <a:bodyPr vert="horz" lIns="91440" tIns="0" rIns="36000" bIns="360000" rtlCol="0" anchor="ctr"/>
          <a:lstStyle>
            <a:lvl1pPr algn="r">
              <a:defRPr sz="1100" b="1" i="0">
                <a:solidFill>
                  <a:schemeClr val="tx2"/>
                </a:solidFill>
                <a:latin typeface="Calibri"/>
                <a:cs typeface="Calibri"/>
              </a:defRPr>
            </a:lvl1pPr>
          </a:lstStyle>
          <a:p>
            <a:fld id="{46B5000B-066E-4146-9D4F-43221F944880}" type="slidenum">
              <a:rPr lang="de-DE"/>
              <a:pPr/>
              <a:t>‹#›</a:t>
            </a:fld>
            <a:endParaRPr lang="de-DE"/>
          </a:p>
        </p:txBody>
      </p:sp>
      <p:cxnSp>
        <p:nvCxnSpPr>
          <p:cNvPr id="4" name="Gerade Verbindung 3"/>
          <p:cNvCxnSpPr/>
          <p:nvPr userDrawn="1"/>
        </p:nvCxnSpPr>
        <p:spPr>
          <a:xfrm>
            <a:off x="503040" y="6372000"/>
            <a:ext cx="0" cy="486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ransition>
    <p:fade/>
  </p:transition>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a:xfrm>
            <a:off x="467513" y="4941168"/>
            <a:ext cx="3456416" cy="1080120"/>
          </a:xfrm>
        </p:spPr>
        <p:txBody>
          <a:bodyPr>
            <a:normAutofit fontScale="85000" lnSpcReduction="20000"/>
          </a:bodyPr>
          <a:lstStyle/>
          <a:p>
            <a:r>
              <a:rPr lang="de-DE" sz="2000" dirty="0" smtClean="0"/>
              <a:t>Youba Sokona</a:t>
            </a:r>
          </a:p>
          <a:p>
            <a:r>
              <a:rPr lang="de-DE" b="0" dirty="0"/>
              <a:t>Co-Chair, IPCC Working Group III</a:t>
            </a:r>
          </a:p>
          <a:p>
            <a:r>
              <a:rPr lang="en-US" b="0" dirty="0" smtClean="0"/>
              <a:t>University of San Marcos, Lima, Peru</a:t>
            </a:r>
          </a:p>
          <a:p>
            <a:r>
              <a:rPr lang="de-DE" b="0" dirty="0" smtClean="0"/>
              <a:t>8 </a:t>
            </a:r>
            <a:r>
              <a:rPr lang="de-DE" b="0" smtClean="0"/>
              <a:t>December</a:t>
            </a:r>
            <a:r>
              <a:rPr lang="de-DE" b="0" dirty="0" smtClean="0"/>
              <a:t> 2014</a:t>
            </a:r>
            <a:endParaRPr lang="de-DE" sz="2000" b="0" dirty="0"/>
          </a:p>
        </p:txBody>
      </p:sp>
      <p:sp>
        <p:nvSpPr>
          <p:cNvPr id="4" name="Rectangle 3"/>
          <p:cNvSpPr/>
          <p:nvPr/>
        </p:nvSpPr>
        <p:spPr>
          <a:xfrm>
            <a:off x="1835696" y="2303294"/>
            <a:ext cx="6480751" cy="523220"/>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rPr>
              <a:t>Overview of findings </a:t>
            </a:r>
            <a:r>
              <a:rPr lang="en-US" sz="2800" b="1" dirty="0">
                <a:effectLst>
                  <a:outerShdw blurRad="38100" dist="38100" dir="2700000" algn="tl">
                    <a:srgbClr val="000000">
                      <a:alpha val="43137"/>
                    </a:srgbClr>
                  </a:outerShdw>
                </a:effectLst>
              </a:rPr>
              <a:t>of AR5 </a:t>
            </a:r>
            <a:r>
              <a:rPr lang="en-US" sz="2800" b="1" dirty="0" smtClean="0">
                <a:effectLst>
                  <a:outerShdw blurRad="38100" dist="38100" dir="2700000" algn="tl">
                    <a:srgbClr val="000000">
                      <a:alpha val="43137"/>
                    </a:srgbClr>
                  </a:outerShdw>
                </a:effectLst>
              </a:rPr>
              <a:t>WGIII </a:t>
            </a:r>
            <a:r>
              <a:rPr lang="de-DE" sz="2800" b="1" dirty="0" smtClean="0">
                <a:effectLst>
                  <a:outerShdw blurRad="38100" dist="38100" dir="2700000" algn="tl">
                    <a:srgbClr val="000000">
                      <a:alpha val="43137"/>
                    </a:srgbClr>
                  </a:outerShdw>
                </a:effectLst>
              </a:rPr>
              <a:t> </a:t>
            </a:r>
            <a:endParaRPr lang="de-DE"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3548554"/>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xmlns:p14="http://schemas.microsoft.com/office/powerpoint/2010/main" spd="slow">
        <p:fade thruBlk="1"/>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Stabilization of atmospheric concentrations requires moving away from the basline – regardless of the mitigation goal.</a:t>
            </a:r>
            <a:endParaRPr lang="en-GB" dirty="0"/>
          </a:p>
        </p:txBody>
      </p:sp>
      <p:sp>
        <p:nvSpPr>
          <p:cNvPr id="9" name="Foliennummernplatzhalter 8"/>
          <p:cNvSpPr>
            <a:spLocks noGrp="1"/>
          </p:cNvSpPr>
          <p:nvPr>
            <p:ph type="sldNum" sz="quarter" idx="10"/>
          </p:nvPr>
        </p:nvSpPr>
        <p:spPr/>
        <p:txBody>
          <a:bodyPr/>
          <a:lstStyle/>
          <a:p>
            <a:fld id="{46B5000B-066E-4146-9D4F-43221F944880}" type="slidenum">
              <a:rPr lang="de-DE"/>
              <a:pPr/>
              <a:t>10</a:t>
            </a:fld>
            <a:endParaRPr lang="de-DE"/>
          </a:p>
        </p:txBody>
      </p:sp>
      <p:pic>
        <p:nvPicPr>
          <p:cNvPr id="12" name="Bild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45" y="1391230"/>
            <a:ext cx="8688279" cy="4482370"/>
          </a:xfrm>
          <a:prstGeom prst="rect">
            <a:avLst/>
          </a:prstGeom>
        </p:spPr>
      </p:pic>
      <p:sp>
        <p:nvSpPr>
          <p:cNvPr id="5" name="Down Arrow 4"/>
          <p:cNvSpPr/>
          <p:nvPr/>
        </p:nvSpPr>
        <p:spPr>
          <a:xfrm>
            <a:off x="8623498" y="2564904"/>
            <a:ext cx="144016" cy="237626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14654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 involves substantial </a:t>
            </a:r>
            <a:r>
              <a:rPr lang="en-US" dirty="0" err="1" smtClean="0"/>
              <a:t>upscaling</a:t>
            </a:r>
            <a:r>
              <a:rPr lang="en-US" dirty="0" smtClean="0"/>
              <a:t> of low </a:t>
            </a:r>
            <a:r>
              <a:rPr lang="en-US" dirty="0"/>
              <a:t>carbon </a:t>
            </a:r>
            <a:r>
              <a:rPr lang="en-US" dirty="0" smtClean="0"/>
              <a:t>energy.</a:t>
            </a:r>
            <a:endParaRPr lang="en-GB" dirty="0"/>
          </a:p>
        </p:txBody>
      </p:sp>
      <p:sp>
        <p:nvSpPr>
          <p:cNvPr id="3" name="Foliennummernplatzhalter 2"/>
          <p:cNvSpPr>
            <a:spLocks noGrp="1"/>
          </p:cNvSpPr>
          <p:nvPr>
            <p:ph type="sldNum" sz="quarter" idx="10"/>
          </p:nvPr>
        </p:nvSpPr>
        <p:spPr/>
        <p:txBody>
          <a:bodyPr/>
          <a:lstStyle/>
          <a:p>
            <a:fld id="{46B5000B-066E-4146-9D4F-43221F944880}" type="slidenum">
              <a:rPr lang="de-DE"/>
              <a:pPr/>
              <a:t>11</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9" y="1495935"/>
            <a:ext cx="8457948" cy="4246787"/>
          </a:xfrm>
          <a:prstGeom prst="rect">
            <a:avLst/>
          </a:prstGeom>
        </p:spPr>
      </p:pic>
      <p:sp>
        <p:nvSpPr>
          <p:cNvPr id="4" name="Oval 3"/>
          <p:cNvSpPr/>
          <p:nvPr/>
        </p:nvSpPr>
        <p:spPr>
          <a:xfrm>
            <a:off x="2123728" y="3717032"/>
            <a:ext cx="57606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p:cNvSpPr/>
          <p:nvPr/>
        </p:nvSpPr>
        <p:spPr>
          <a:xfrm>
            <a:off x="6084168" y="4077072"/>
            <a:ext cx="57606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21492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Delaying mitigation increases the difficulty and narrows the options for limiting warming to 2°C.</a:t>
            </a:r>
            <a:endParaRPr lang="en-GB" dirty="0"/>
          </a:p>
        </p:txBody>
      </p:sp>
      <p:sp>
        <p:nvSpPr>
          <p:cNvPr id="3" name="Foliennummernplatzhalter 2"/>
          <p:cNvSpPr>
            <a:spLocks noGrp="1"/>
          </p:cNvSpPr>
          <p:nvPr>
            <p:ph type="sldNum" sz="quarter" idx="10"/>
          </p:nvPr>
        </p:nvSpPr>
        <p:spPr/>
        <p:txBody>
          <a:bodyPr/>
          <a:lstStyle/>
          <a:p>
            <a:fld id="{46B5000B-066E-4146-9D4F-43221F944880}" type="slidenum">
              <a:rPr lang="de-DE"/>
              <a:pPr/>
              <a:t>12</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86177"/>
            <a:ext cx="8397733" cy="4266304"/>
          </a:xfrm>
          <a:prstGeom prst="rect">
            <a:avLst/>
          </a:prstGeom>
        </p:spPr>
      </p:pic>
    </p:spTree>
    <p:extLst>
      <p:ext uri="{BB962C8B-B14F-4D97-AF65-F5344CB8AC3E}">
        <p14:creationId xmlns:p14="http://schemas.microsoft.com/office/powerpoint/2010/main" val="249335553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Delaying mitigation is estimated to increase the difficulty and narrow the options for limiting warming to 2°C.</a:t>
            </a:r>
            <a:endParaRPr lang="en-GB" dirty="0"/>
          </a:p>
        </p:txBody>
      </p:sp>
      <p:sp>
        <p:nvSpPr>
          <p:cNvPr id="3" name="Foliennummernplatzhalter 2"/>
          <p:cNvSpPr>
            <a:spLocks noGrp="1"/>
          </p:cNvSpPr>
          <p:nvPr>
            <p:ph type="sldNum" sz="quarter" idx="10"/>
          </p:nvPr>
        </p:nvSpPr>
        <p:spPr/>
        <p:txBody>
          <a:bodyPr/>
          <a:lstStyle/>
          <a:p>
            <a:fld id="{46B5000B-066E-4146-9D4F-43221F944880}" type="slidenum">
              <a:rPr lang="de-DE"/>
              <a:pPr/>
              <a:t>13</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86177"/>
            <a:ext cx="8397729" cy="4266302"/>
          </a:xfrm>
          <a:prstGeom prst="rect">
            <a:avLst/>
          </a:prstGeom>
        </p:spPr>
      </p:pic>
      <p:cxnSp>
        <p:nvCxnSpPr>
          <p:cNvPr id="5" name="Straight Arrow Connector 4"/>
          <p:cNvCxnSpPr/>
          <p:nvPr/>
        </p:nvCxnSpPr>
        <p:spPr>
          <a:xfrm>
            <a:off x="4562475" y="3769990"/>
            <a:ext cx="216024"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71794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Delaying mitigation is estimated to increase the difficulty and narrow the options for limiting warming to 2°C.</a:t>
            </a:r>
            <a:endParaRPr lang="en-GB" dirty="0"/>
          </a:p>
        </p:txBody>
      </p:sp>
      <p:sp>
        <p:nvSpPr>
          <p:cNvPr id="3" name="Foliennummernplatzhalter 2"/>
          <p:cNvSpPr>
            <a:spLocks noGrp="1"/>
          </p:cNvSpPr>
          <p:nvPr>
            <p:ph type="sldNum" sz="quarter" idx="10"/>
          </p:nvPr>
        </p:nvSpPr>
        <p:spPr/>
        <p:txBody>
          <a:bodyPr/>
          <a:lstStyle/>
          <a:p>
            <a:fld id="{46B5000B-066E-4146-9D4F-43221F944880}" type="slidenum">
              <a:rPr lang="de-DE"/>
              <a:pPr/>
              <a:t>14</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86177"/>
            <a:ext cx="8397727" cy="4266301"/>
          </a:xfrm>
          <a:prstGeom prst="rect">
            <a:avLst/>
          </a:prstGeom>
        </p:spPr>
      </p:pic>
      <p:sp>
        <p:nvSpPr>
          <p:cNvPr id="4" name="Oval 3"/>
          <p:cNvSpPr/>
          <p:nvPr/>
        </p:nvSpPr>
        <p:spPr>
          <a:xfrm>
            <a:off x="6218659" y="3191048"/>
            <a:ext cx="504056" cy="4783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p:cNvSpPr/>
          <p:nvPr/>
        </p:nvSpPr>
        <p:spPr>
          <a:xfrm>
            <a:off x="7596336" y="3131443"/>
            <a:ext cx="504056" cy="4783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7"/>
          <p:cNvSpPr/>
          <p:nvPr/>
        </p:nvSpPr>
        <p:spPr>
          <a:xfrm>
            <a:off x="6732240" y="1915605"/>
            <a:ext cx="2267744" cy="12973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le 1"/>
          <p:cNvSpPr txBox="1">
            <a:spLocks/>
          </p:cNvSpPr>
          <p:nvPr/>
        </p:nvSpPr>
        <p:spPr>
          <a:xfrm>
            <a:off x="2909010" y="3212976"/>
            <a:ext cx="4536503" cy="1188044"/>
          </a:xfrm>
          <a:prstGeom prst="rect">
            <a:avLst/>
          </a:prstGeom>
          <a:solidFill>
            <a:schemeClr val="bg1"/>
          </a:solidFill>
        </p:spPr>
        <p:txBody>
          <a:bodyPr lIns="0" tIns="0" rIns="0" bIns="82800" anchor="ctr"/>
          <a:lstStyle>
            <a:lvl1pPr algn="l" rtl="0" fontAlgn="base">
              <a:spcBef>
                <a:spcPct val="0"/>
              </a:spcBef>
              <a:spcAft>
                <a:spcPct val="0"/>
              </a:spcAft>
              <a:defRPr sz="2400" b="1" kern="1200" baseline="0">
                <a:solidFill>
                  <a:schemeClr val="bg1"/>
                </a:solidFill>
                <a:latin typeface="Calibri"/>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lgn="ctr"/>
            <a:r>
              <a:rPr lang="en-US" dirty="0" smtClean="0">
                <a:solidFill>
                  <a:schemeClr val="tx1"/>
                </a:solidFill>
              </a:rPr>
              <a:t>Current Cancun Pledges imply increased mitigation challenges for reaching 2°C.</a:t>
            </a:r>
            <a:endParaRPr lang="en-GB" dirty="0">
              <a:solidFill>
                <a:schemeClr val="tx1"/>
              </a:solidFill>
            </a:endParaRPr>
          </a:p>
        </p:txBody>
      </p:sp>
    </p:spTree>
    <p:extLst>
      <p:ext uri="{BB962C8B-B14F-4D97-AF65-F5344CB8AC3E}">
        <p14:creationId xmlns:p14="http://schemas.microsoft.com/office/powerpoint/2010/main" val="4267363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52759" y="2312591"/>
            <a:ext cx="8238482" cy="2232818"/>
          </a:xfrm>
          <a:prstGeom prst="rect">
            <a:avLst/>
          </a:prstGeom>
          <a:effectLst/>
        </p:spPr>
        <p:txBody>
          <a:bodyPr wrap="square" anchor="ctr" anchorCtr="0">
            <a:noAutofit/>
          </a:bodyPr>
          <a:lstStyle/>
          <a:p>
            <a:pPr algn="ctr">
              <a:lnSpc>
                <a:spcPct val="90000"/>
              </a:lnSpc>
              <a:spcAft>
                <a:spcPts val="1200"/>
              </a:spcAft>
            </a:pPr>
            <a:r>
              <a:rPr lang="en-US" sz="3600" b="1" dirty="0">
                <a:solidFill>
                  <a:schemeClr val="bg1"/>
                </a:solidFill>
                <a:effectLst>
                  <a:outerShdw blurRad="428625" dist="88900" dir="5400000" algn="tl" rotWithShape="0">
                    <a:srgbClr val="000000">
                      <a:alpha val="80000"/>
                    </a:srgbClr>
                  </a:outerShdw>
                </a:effectLst>
                <a:latin typeface="Calibri"/>
                <a:cs typeface="Calibri"/>
              </a:rPr>
              <a:t>Mitigation cost estimates vary, but do not strongly affect global GDP growth.</a:t>
            </a:r>
          </a:p>
          <a:p>
            <a:pPr algn="ctr">
              <a:lnSpc>
                <a:spcPct val="90000"/>
              </a:lnSpc>
              <a:spcAft>
                <a:spcPts val="1200"/>
              </a:spcAft>
            </a:pPr>
            <a:endParaRPr lang="en-US" sz="2800" b="1" dirty="0">
              <a:solidFill>
                <a:schemeClr val="bg1"/>
              </a:solidFill>
              <a:effectLst>
                <a:outerShdw blurRad="428625" dist="88900" dir="5400000" algn="tl" rotWithShape="0">
                  <a:srgbClr val="000000">
                    <a:alpha val="80000"/>
                  </a:srgbClr>
                </a:outerShdw>
              </a:effectLst>
              <a:latin typeface="Calibri"/>
              <a:cs typeface="Calibri"/>
            </a:endParaRPr>
          </a:p>
        </p:txBody>
      </p:sp>
    </p:spTree>
    <p:extLst>
      <p:ext uri="{BB962C8B-B14F-4D97-AF65-F5344CB8AC3E}">
        <p14:creationId xmlns:p14="http://schemas.microsoft.com/office/powerpoint/2010/main" val="162308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costs rise with ambition of mitigation goal</a:t>
            </a:r>
          </a:p>
        </p:txBody>
      </p:sp>
      <p:sp>
        <p:nvSpPr>
          <p:cNvPr id="3" name="Foliennummernplatzhalter 2"/>
          <p:cNvSpPr>
            <a:spLocks noGrp="1"/>
          </p:cNvSpPr>
          <p:nvPr>
            <p:ph type="sldNum" sz="quarter" idx="10"/>
          </p:nvPr>
        </p:nvSpPr>
        <p:spPr/>
        <p:txBody>
          <a:bodyPr/>
          <a:lstStyle/>
          <a:p>
            <a:fld id="{46B5000B-066E-4146-9D4F-43221F944880}" type="slidenum">
              <a:rPr lang="de-DE"/>
              <a:pPr/>
              <a:t>16</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7" y="1503114"/>
            <a:ext cx="8397725" cy="4232425"/>
          </a:xfrm>
          <a:prstGeom prst="rect">
            <a:avLst/>
          </a:prstGeom>
        </p:spPr>
      </p:pic>
    </p:spTree>
    <p:extLst>
      <p:ext uri="{BB962C8B-B14F-4D97-AF65-F5344CB8AC3E}">
        <p14:creationId xmlns:p14="http://schemas.microsoft.com/office/powerpoint/2010/main" val="543587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52759" y="2312591"/>
            <a:ext cx="8238482" cy="2232818"/>
          </a:xfrm>
          <a:prstGeom prst="rect">
            <a:avLst/>
          </a:prstGeom>
          <a:effectLst/>
        </p:spPr>
        <p:txBody>
          <a:bodyPr wrap="square" anchor="ctr" anchorCtr="0">
            <a:noAutofit/>
          </a:bodyPr>
          <a:lstStyle/>
          <a:p>
            <a:pPr algn="ctr">
              <a:lnSpc>
                <a:spcPct val="90000"/>
              </a:lnSpc>
              <a:spcAft>
                <a:spcPts val="1200"/>
              </a:spcAft>
            </a:pPr>
            <a:r>
              <a:rPr lang="en-US" sz="3600" b="1" dirty="0">
                <a:solidFill>
                  <a:schemeClr val="bg1"/>
                </a:solidFill>
                <a:effectLst>
                  <a:outerShdw blurRad="428625" dist="88900" dir="5400000" algn="tl" rotWithShape="0">
                    <a:srgbClr val="000000">
                      <a:alpha val="80000"/>
                    </a:srgbClr>
                  </a:outerShdw>
                </a:effectLst>
                <a:latin typeface="Calibri"/>
                <a:cs typeface="Calibri"/>
              </a:rPr>
              <a:t>Ambitious mitigation scenarios require a full </a:t>
            </a:r>
            <a:r>
              <a:rPr lang="en-US" sz="3600" b="1" dirty="0" err="1">
                <a:solidFill>
                  <a:schemeClr val="bg1"/>
                </a:solidFill>
                <a:effectLst>
                  <a:outerShdw blurRad="428625" dist="88900" dir="5400000" algn="tl" rotWithShape="0">
                    <a:srgbClr val="000000">
                      <a:alpha val="80000"/>
                    </a:srgbClr>
                  </a:outerShdw>
                </a:effectLst>
                <a:latin typeface="Calibri"/>
                <a:cs typeface="Calibri"/>
              </a:rPr>
              <a:t>decarbonisation</a:t>
            </a:r>
            <a:r>
              <a:rPr lang="en-US" sz="3600" b="1" dirty="0">
                <a:solidFill>
                  <a:schemeClr val="bg1"/>
                </a:solidFill>
                <a:effectLst>
                  <a:outerShdw blurRad="428625" dist="88900" dir="5400000" algn="tl" rotWithShape="0">
                    <a:srgbClr val="000000">
                      <a:alpha val="80000"/>
                    </a:srgbClr>
                  </a:outerShdw>
                </a:effectLst>
                <a:latin typeface="Calibri"/>
                <a:cs typeface="Calibri"/>
              </a:rPr>
              <a:t> of energy supply.</a:t>
            </a:r>
          </a:p>
          <a:p>
            <a:pPr algn="ctr">
              <a:lnSpc>
                <a:spcPct val="90000"/>
              </a:lnSpc>
              <a:spcAft>
                <a:spcPts val="1200"/>
              </a:spcAft>
            </a:pPr>
            <a:endParaRPr lang="en-US" sz="3600" b="1" dirty="0">
              <a:solidFill>
                <a:schemeClr val="bg1"/>
              </a:solidFill>
              <a:effectLst>
                <a:outerShdw blurRad="428625" dist="88900" dir="5400000" algn="tl" rotWithShape="0">
                  <a:srgbClr val="000000">
                    <a:alpha val="80000"/>
                  </a:srgbClr>
                </a:outerShdw>
              </a:effectLst>
              <a:latin typeface="Calibri"/>
              <a:cs typeface="Calibri"/>
            </a:endParaRPr>
          </a:p>
          <a:p>
            <a:pPr algn="ctr">
              <a:lnSpc>
                <a:spcPct val="90000"/>
              </a:lnSpc>
              <a:spcAft>
                <a:spcPts val="1200"/>
              </a:spcAft>
            </a:pPr>
            <a:r>
              <a:rPr lang="en-US" sz="3600" b="1" dirty="0">
                <a:solidFill>
                  <a:schemeClr val="bg1"/>
                </a:solidFill>
                <a:effectLst>
                  <a:outerShdw blurRad="428625" dist="88900" dir="5400000" algn="tl" rotWithShape="0">
                    <a:srgbClr val="000000">
                      <a:alpha val="80000"/>
                    </a:srgbClr>
                  </a:outerShdw>
                </a:effectLst>
                <a:latin typeface="Calibri"/>
                <a:cs typeface="Calibri"/>
              </a:rPr>
              <a:t>Energy demand reductions can help to reduce emissions in the medium term and are </a:t>
            </a:r>
            <a:r>
              <a:rPr lang="en-US" sz="3600" b="1" dirty="0" smtClean="0">
                <a:solidFill>
                  <a:schemeClr val="bg1"/>
                </a:solidFill>
                <a:effectLst>
                  <a:outerShdw blurRad="428625" dist="88900" dir="5400000" algn="tl" rotWithShape="0">
                    <a:srgbClr val="000000">
                      <a:alpha val="80000"/>
                    </a:srgbClr>
                  </a:outerShdw>
                </a:effectLst>
                <a:latin typeface="Calibri"/>
                <a:cs typeface="Calibri"/>
              </a:rPr>
              <a:t>key </a:t>
            </a:r>
            <a:r>
              <a:rPr lang="en-US" sz="3600" b="1" dirty="0">
                <a:solidFill>
                  <a:schemeClr val="bg1"/>
                </a:solidFill>
                <a:effectLst>
                  <a:outerShdw blurRad="428625" dist="88900" dir="5400000" algn="tl" rotWithShape="0">
                    <a:srgbClr val="000000">
                      <a:alpha val="80000"/>
                    </a:srgbClr>
                  </a:outerShdw>
                </a:effectLst>
                <a:latin typeface="Calibri"/>
                <a:cs typeface="Calibri"/>
              </a:rPr>
              <a:t>for hedging supply side risks in the long-run.</a:t>
            </a:r>
          </a:p>
          <a:p>
            <a:pPr algn="ctr">
              <a:lnSpc>
                <a:spcPct val="90000"/>
              </a:lnSpc>
              <a:spcAft>
                <a:spcPts val="1200"/>
              </a:spcAft>
            </a:pPr>
            <a:endParaRPr lang="en-US" sz="2800" b="1" dirty="0">
              <a:solidFill>
                <a:schemeClr val="bg1"/>
              </a:solidFill>
              <a:effectLst>
                <a:outerShdw blurRad="428625" dist="88900" dir="5400000" algn="tl" rotWithShape="0">
                  <a:srgbClr val="000000">
                    <a:alpha val="80000"/>
                  </a:srgbClr>
                </a:outerShdw>
              </a:effectLst>
              <a:latin typeface="Calibri"/>
              <a:cs typeface="Calibri"/>
            </a:endParaRPr>
          </a:p>
        </p:txBody>
      </p:sp>
    </p:spTree>
    <p:extLst>
      <p:ext uri="{BB962C8B-B14F-4D97-AF65-F5344CB8AC3E}">
        <p14:creationId xmlns:p14="http://schemas.microsoft.com/office/powerpoint/2010/main" val="17386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scenarios suggest rising GHG emissions in all sectors, except for CO2 emissions in the land‐use sector</a:t>
            </a:r>
            <a:endParaRPr lang="en-GB" dirty="0"/>
          </a:p>
        </p:txBody>
      </p:sp>
      <p:sp>
        <p:nvSpPr>
          <p:cNvPr id="3" name="Foliennummernplatzhalter 2"/>
          <p:cNvSpPr>
            <a:spLocks noGrp="1"/>
          </p:cNvSpPr>
          <p:nvPr>
            <p:ph type="sldNum" sz="quarter" idx="10"/>
          </p:nvPr>
        </p:nvSpPr>
        <p:spPr/>
        <p:txBody>
          <a:bodyPr/>
          <a:lstStyle/>
          <a:p>
            <a:fld id="{46B5000B-066E-4146-9D4F-43221F944880}" type="slidenum">
              <a:rPr lang="de-DE"/>
              <a:pPr/>
              <a:t>18</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627" y="1584280"/>
            <a:ext cx="8383771" cy="4070100"/>
          </a:xfrm>
          <a:prstGeom prst="rect">
            <a:avLst/>
          </a:prstGeom>
        </p:spPr>
      </p:pic>
    </p:spTree>
    <p:extLst>
      <p:ext uri="{BB962C8B-B14F-4D97-AF65-F5344CB8AC3E}">
        <p14:creationId xmlns:p14="http://schemas.microsoft.com/office/powerpoint/2010/main" val="258138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Systemic approaches to mitigation across the economy are expected to be most environmentally and cost effective.</a:t>
            </a:r>
            <a:endParaRPr lang="en-GB" dirty="0"/>
          </a:p>
        </p:txBody>
      </p:sp>
      <p:sp>
        <p:nvSpPr>
          <p:cNvPr id="3" name="Foliennummernplatzhalter 2"/>
          <p:cNvSpPr>
            <a:spLocks noGrp="1"/>
          </p:cNvSpPr>
          <p:nvPr>
            <p:ph type="sldNum" sz="quarter" idx="10"/>
          </p:nvPr>
        </p:nvSpPr>
        <p:spPr/>
        <p:txBody>
          <a:bodyPr/>
          <a:lstStyle/>
          <a:p>
            <a:fld id="{46B5000B-066E-4146-9D4F-43221F944880}" type="slidenum">
              <a:rPr lang="de-DE"/>
              <a:pPr/>
              <a:t>19</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627" y="1584280"/>
            <a:ext cx="8383770" cy="4070099"/>
          </a:xfrm>
          <a:prstGeom prst="rect">
            <a:avLst/>
          </a:prstGeom>
        </p:spPr>
      </p:pic>
    </p:spTree>
    <p:extLst>
      <p:ext uri="{BB962C8B-B14F-4D97-AF65-F5344CB8AC3E}">
        <p14:creationId xmlns:p14="http://schemas.microsoft.com/office/powerpoint/2010/main" val="417745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pierung 31"/>
          <p:cNvGrpSpPr/>
          <p:nvPr/>
        </p:nvGrpSpPr>
        <p:grpSpPr>
          <a:xfrm>
            <a:off x="395536" y="1412776"/>
            <a:ext cx="4536504" cy="458233"/>
            <a:chOff x="827584" y="1484784"/>
            <a:chExt cx="4536504" cy="504056"/>
          </a:xfrm>
          <a:effectLst>
            <a:outerShdw blurRad="330200" dist="215900" dir="960000" algn="tl" rotWithShape="0">
              <a:srgbClr val="000000">
                <a:alpha val="57000"/>
              </a:srgbClr>
            </a:outerShdw>
          </a:effectLst>
        </p:grpSpPr>
        <p:sp>
          <p:nvSpPr>
            <p:cNvPr id="5" name="Rechteck 4"/>
            <p:cNvSpPr/>
            <p:nvPr/>
          </p:nvSpPr>
          <p:spPr>
            <a:xfrm>
              <a:off x="827584" y="1484784"/>
              <a:ext cx="4536504" cy="5040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2"/>
                </a:solidFill>
                <a:latin typeface="Calibri"/>
              </a:endParaRPr>
            </a:p>
          </p:txBody>
        </p:sp>
        <p:sp>
          <p:nvSpPr>
            <p:cNvPr id="6" name="TextBox 5"/>
            <p:cNvSpPr txBox="1"/>
            <p:nvPr/>
          </p:nvSpPr>
          <p:spPr>
            <a:xfrm>
              <a:off x="898893" y="1503896"/>
              <a:ext cx="3636616" cy="484944"/>
            </a:xfrm>
            <a:prstGeom prst="rect">
              <a:avLst/>
            </a:prstGeom>
            <a:noFill/>
          </p:spPr>
          <p:txBody>
            <a:bodyPr wrap="square" lIns="18000" tIns="18000" rIns="18000" bIns="18000" rtlCol="0" anchor="ctr" anchorCtr="0">
              <a:noAutofit/>
            </a:bodyPr>
            <a:lstStyle/>
            <a:p>
              <a:pPr algn="r">
                <a:lnSpc>
                  <a:spcPct val="80000"/>
                </a:lnSpc>
              </a:pPr>
              <a:r>
                <a:rPr lang="de-DE" sz="2300" b="1" dirty="0" smtClean="0">
                  <a:solidFill>
                    <a:schemeClr val="bg1"/>
                  </a:solidFill>
                  <a:latin typeface="Calibri"/>
                  <a:cs typeface="Calibri"/>
                </a:rPr>
                <a:t>1 Summary for Policymakers</a:t>
              </a:r>
            </a:p>
          </p:txBody>
        </p:sp>
      </p:grpSp>
      <p:grpSp>
        <p:nvGrpSpPr>
          <p:cNvPr id="33" name="Gruppierung 32"/>
          <p:cNvGrpSpPr/>
          <p:nvPr/>
        </p:nvGrpSpPr>
        <p:grpSpPr>
          <a:xfrm>
            <a:off x="467544" y="1968184"/>
            <a:ext cx="4392488" cy="458234"/>
            <a:chOff x="899592" y="2019618"/>
            <a:chExt cx="4392488" cy="504057"/>
          </a:xfrm>
          <a:effectLst>
            <a:outerShdw blurRad="330200" dist="215900" dir="960000" algn="tl" rotWithShape="0">
              <a:srgbClr val="000000">
                <a:alpha val="57000"/>
              </a:srgbClr>
            </a:outerShdw>
          </a:effectLst>
        </p:grpSpPr>
        <p:sp>
          <p:nvSpPr>
            <p:cNvPr id="16" name="Rechteck 15"/>
            <p:cNvSpPr/>
            <p:nvPr/>
          </p:nvSpPr>
          <p:spPr>
            <a:xfrm>
              <a:off x="1691680" y="2019619"/>
              <a:ext cx="3600400" cy="5040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a:endParaRPr>
            </a:p>
          </p:txBody>
        </p:sp>
        <p:sp>
          <p:nvSpPr>
            <p:cNvPr id="8" name="TextBox 5"/>
            <p:cNvSpPr txBox="1"/>
            <p:nvPr/>
          </p:nvSpPr>
          <p:spPr>
            <a:xfrm>
              <a:off x="899592" y="2019618"/>
              <a:ext cx="3635917" cy="504056"/>
            </a:xfrm>
            <a:prstGeom prst="rect">
              <a:avLst/>
            </a:prstGeom>
            <a:noFill/>
          </p:spPr>
          <p:txBody>
            <a:bodyPr wrap="square" lIns="18000" tIns="18000" rIns="18000" bIns="18000" rtlCol="0" anchor="ctr" anchorCtr="0">
              <a:noAutofit/>
            </a:bodyPr>
            <a:lstStyle/>
            <a:p>
              <a:pPr algn="r">
                <a:lnSpc>
                  <a:spcPct val="80000"/>
                </a:lnSpc>
              </a:pPr>
              <a:r>
                <a:rPr lang="de-DE" sz="2300" b="1" dirty="0">
                  <a:solidFill>
                    <a:srgbClr val="FFFFFF"/>
                  </a:solidFill>
                  <a:latin typeface="Calibri"/>
                  <a:cs typeface="Calibri"/>
                </a:rPr>
                <a:t>1 Technical Summary</a:t>
              </a:r>
            </a:p>
          </p:txBody>
        </p:sp>
      </p:grpSp>
      <p:grpSp>
        <p:nvGrpSpPr>
          <p:cNvPr id="34" name="Gruppierung 33"/>
          <p:cNvGrpSpPr/>
          <p:nvPr/>
        </p:nvGrpSpPr>
        <p:grpSpPr>
          <a:xfrm>
            <a:off x="467544" y="2523594"/>
            <a:ext cx="4392488" cy="458233"/>
            <a:chOff x="899592" y="2554454"/>
            <a:chExt cx="4392488" cy="504056"/>
          </a:xfrm>
          <a:effectLst>
            <a:outerShdw blurRad="330200" dist="215900" dir="960000" algn="tl" rotWithShape="0">
              <a:srgbClr val="000000">
                <a:alpha val="57000"/>
              </a:srgbClr>
            </a:outerShdw>
          </a:effectLst>
        </p:grpSpPr>
        <p:sp>
          <p:nvSpPr>
            <p:cNvPr id="17" name="Rechteck 16"/>
            <p:cNvSpPr/>
            <p:nvPr/>
          </p:nvSpPr>
          <p:spPr>
            <a:xfrm>
              <a:off x="2843808" y="2554454"/>
              <a:ext cx="2448272" cy="504056"/>
            </a:xfrm>
            <a:prstGeom prst="rect">
              <a:avLst/>
            </a:prstGeom>
            <a:solidFill>
              <a:srgbClr val="4780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a:endParaRPr>
            </a:p>
          </p:txBody>
        </p:sp>
        <p:sp>
          <p:nvSpPr>
            <p:cNvPr id="9" name="TextBox 5"/>
            <p:cNvSpPr txBox="1"/>
            <p:nvPr/>
          </p:nvSpPr>
          <p:spPr>
            <a:xfrm>
              <a:off x="899592" y="2554454"/>
              <a:ext cx="3635917" cy="504056"/>
            </a:xfrm>
            <a:prstGeom prst="rect">
              <a:avLst/>
            </a:prstGeom>
            <a:noFill/>
          </p:spPr>
          <p:txBody>
            <a:bodyPr wrap="square" lIns="18000" tIns="18000" rIns="18000" bIns="18000" rtlCol="0" anchor="ctr" anchorCtr="0">
              <a:noAutofit/>
            </a:bodyPr>
            <a:lstStyle/>
            <a:p>
              <a:pPr algn="r">
                <a:lnSpc>
                  <a:spcPct val="80000"/>
                </a:lnSpc>
              </a:pPr>
              <a:r>
                <a:rPr lang="de-DE" sz="2300" b="1" dirty="0">
                  <a:solidFill>
                    <a:srgbClr val="FFFFFF"/>
                  </a:solidFill>
                  <a:latin typeface="Calibri"/>
                  <a:cs typeface="Calibri"/>
                </a:rPr>
                <a:t>16 Chapters</a:t>
              </a:r>
            </a:p>
          </p:txBody>
        </p:sp>
      </p:grpSp>
      <p:grpSp>
        <p:nvGrpSpPr>
          <p:cNvPr id="35" name="Gruppierung 34"/>
          <p:cNvGrpSpPr/>
          <p:nvPr/>
        </p:nvGrpSpPr>
        <p:grpSpPr>
          <a:xfrm>
            <a:off x="451174" y="3079002"/>
            <a:ext cx="4408858" cy="458234"/>
            <a:chOff x="883222" y="3089289"/>
            <a:chExt cx="4408858" cy="504057"/>
          </a:xfrm>
          <a:effectLst>
            <a:outerShdw blurRad="330200" dist="215900" dir="960000" algn="tl" rotWithShape="0">
              <a:srgbClr val="000000">
                <a:alpha val="57000"/>
              </a:srgbClr>
            </a:outerShdw>
          </a:effectLst>
        </p:grpSpPr>
        <p:sp>
          <p:nvSpPr>
            <p:cNvPr id="18" name="Rechteck 17"/>
            <p:cNvSpPr/>
            <p:nvPr/>
          </p:nvSpPr>
          <p:spPr>
            <a:xfrm>
              <a:off x="2771800" y="3089289"/>
              <a:ext cx="2520280" cy="504056"/>
            </a:xfrm>
            <a:prstGeom prst="rect">
              <a:avLst/>
            </a:prstGeom>
            <a:solidFill>
              <a:srgbClr val="4780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a:endParaRPr>
            </a:p>
          </p:txBody>
        </p:sp>
        <p:sp>
          <p:nvSpPr>
            <p:cNvPr id="10" name="TextBox 5"/>
            <p:cNvSpPr txBox="1"/>
            <p:nvPr/>
          </p:nvSpPr>
          <p:spPr>
            <a:xfrm>
              <a:off x="883222" y="3089860"/>
              <a:ext cx="3635917" cy="503486"/>
            </a:xfrm>
            <a:prstGeom prst="rect">
              <a:avLst/>
            </a:prstGeom>
            <a:noFill/>
          </p:spPr>
          <p:txBody>
            <a:bodyPr wrap="square" lIns="18000" tIns="18000" rIns="18000" bIns="18000" rtlCol="0" anchor="ctr" anchorCtr="0">
              <a:noAutofit/>
            </a:bodyPr>
            <a:lstStyle/>
            <a:p>
              <a:pPr algn="r">
                <a:lnSpc>
                  <a:spcPct val="80000"/>
                </a:lnSpc>
              </a:pPr>
              <a:r>
                <a:rPr lang="de-DE" sz="2300" b="1" dirty="0">
                  <a:solidFill>
                    <a:srgbClr val="FFFFFF"/>
                  </a:solidFill>
                  <a:latin typeface="Calibri"/>
                  <a:cs typeface="Calibri"/>
                </a:rPr>
                <a:t>235 Authors</a:t>
              </a:r>
            </a:p>
          </p:txBody>
        </p:sp>
      </p:grpSp>
      <p:grpSp>
        <p:nvGrpSpPr>
          <p:cNvPr id="36" name="Gruppierung 35"/>
          <p:cNvGrpSpPr/>
          <p:nvPr/>
        </p:nvGrpSpPr>
        <p:grpSpPr>
          <a:xfrm>
            <a:off x="467544" y="3634439"/>
            <a:ext cx="4464496" cy="458751"/>
            <a:chOff x="899592" y="3624125"/>
            <a:chExt cx="4464496" cy="504626"/>
          </a:xfrm>
          <a:effectLst>
            <a:outerShdw blurRad="330200" dist="215900" dir="960000" algn="tl" rotWithShape="0">
              <a:srgbClr val="000000">
                <a:alpha val="57000"/>
              </a:srgbClr>
            </a:outerShdw>
          </a:effectLst>
        </p:grpSpPr>
        <p:sp>
          <p:nvSpPr>
            <p:cNvPr id="19" name="Rechteck 18"/>
            <p:cNvSpPr/>
            <p:nvPr/>
          </p:nvSpPr>
          <p:spPr>
            <a:xfrm>
              <a:off x="2555776" y="3624125"/>
              <a:ext cx="2808312" cy="504056"/>
            </a:xfrm>
            <a:prstGeom prst="rect">
              <a:avLst/>
            </a:prstGeom>
            <a:solidFill>
              <a:srgbClr val="4780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a:endParaRPr>
            </a:p>
          </p:txBody>
        </p:sp>
        <p:sp>
          <p:nvSpPr>
            <p:cNvPr id="11" name="TextBox 5"/>
            <p:cNvSpPr txBox="1"/>
            <p:nvPr/>
          </p:nvSpPr>
          <p:spPr>
            <a:xfrm>
              <a:off x="899592" y="3624126"/>
              <a:ext cx="3635917" cy="504625"/>
            </a:xfrm>
            <a:prstGeom prst="rect">
              <a:avLst/>
            </a:prstGeom>
            <a:noFill/>
          </p:spPr>
          <p:txBody>
            <a:bodyPr wrap="square" lIns="18000" tIns="18000" rIns="18000" bIns="18000" rtlCol="0" anchor="ctr" anchorCtr="0">
              <a:noAutofit/>
            </a:bodyPr>
            <a:lstStyle/>
            <a:p>
              <a:pPr algn="r">
                <a:lnSpc>
                  <a:spcPct val="80000"/>
                </a:lnSpc>
              </a:pPr>
              <a:r>
                <a:rPr lang="de-DE" sz="2300" b="1" dirty="0">
                  <a:solidFill>
                    <a:srgbClr val="FFFFFF"/>
                  </a:solidFill>
                  <a:latin typeface="Calibri"/>
                  <a:cs typeface="Calibri"/>
                </a:rPr>
                <a:t>900 Reviewers</a:t>
              </a:r>
            </a:p>
          </p:txBody>
        </p:sp>
      </p:grpSp>
      <p:grpSp>
        <p:nvGrpSpPr>
          <p:cNvPr id="37" name="Gruppierung 36"/>
          <p:cNvGrpSpPr/>
          <p:nvPr/>
        </p:nvGrpSpPr>
        <p:grpSpPr>
          <a:xfrm>
            <a:off x="467544" y="4190392"/>
            <a:ext cx="4392488" cy="458233"/>
            <a:chOff x="899592" y="4159530"/>
            <a:chExt cx="4392488" cy="504056"/>
          </a:xfrm>
          <a:effectLst>
            <a:outerShdw blurRad="330200" dist="215900" dir="960000" algn="tl" rotWithShape="0">
              <a:srgbClr val="000000">
                <a:alpha val="57000"/>
              </a:srgbClr>
            </a:outerShdw>
          </a:effectLst>
        </p:grpSpPr>
        <p:sp>
          <p:nvSpPr>
            <p:cNvPr id="20" name="Rechteck 19"/>
            <p:cNvSpPr/>
            <p:nvPr/>
          </p:nvSpPr>
          <p:spPr>
            <a:xfrm>
              <a:off x="1619672" y="4159530"/>
              <a:ext cx="3672408" cy="504056"/>
            </a:xfrm>
            <a:prstGeom prst="rect">
              <a:avLst/>
            </a:prstGeom>
            <a:solidFill>
              <a:srgbClr val="4780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a:endParaRPr>
            </a:p>
          </p:txBody>
        </p:sp>
        <p:sp>
          <p:nvSpPr>
            <p:cNvPr id="12" name="TextBox 5"/>
            <p:cNvSpPr txBox="1"/>
            <p:nvPr/>
          </p:nvSpPr>
          <p:spPr>
            <a:xfrm>
              <a:off x="899592" y="4159530"/>
              <a:ext cx="3635917" cy="484943"/>
            </a:xfrm>
            <a:prstGeom prst="rect">
              <a:avLst/>
            </a:prstGeom>
            <a:noFill/>
          </p:spPr>
          <p:txBody>
            <a:bodyPr wrap="square" lIns="18000" tIns="18000" rIns="18000" bIns="18000" rtlCol="0" anchor="ctr" anchorCtr="0">
              <a:noAutofit/>
            </a:bodyPr>
            <a:lstStyle/>
            <a:p>
              <a:pPr algn="r">
                <a:lnSpc>
                  <a:spcPct val="80000"/>
                </a:lnSpc>
              </a:pPr>
              <a:r>
                <a:rPr lang="de-DE" sz="2300" b="1" dirty="0">
                  <a:solidFill>
                    <a:srgbClr val="FFFFFF"/>
                  </a:solidFill>
                  <a:latin typeface="Calibri"/>
                  <a:cs typeface="Calibri"/>
                </a:rPr>
                <a:t>More than 2000 pages</a:t>
              </a:r>
            </a:p>
          </p:txBody>
        </p:sp>
      </p:grpSp>
      <p:grpSp>
        <p:nvGrpSpPr>
          <p:cNvPr id="38" name="Gruppierung 37"/>
          <p:cNvGrpSpPr/>
          <p:nvPr/>
        </p:nvGrpSpPr>
        <p:grpSpPr>
          <a:xfrm>
            <a:off x="467544" y="4745801"/>
            <a:ext cx="4392488" cy="458233"/>
            <a:chOff x="899592" y="4694365"/>
            <a:chExt cx="4392488" cy="504056"/>
          </a:xfrm>
          <a:effectLst>
            <a:outerShdw blurRad="330200" dist="215900" dir="960000" algn="tl" rotWithShape="0">
              <a:srgbClr val="000000">
                <a:alpha val="57000"/>
              </a:srgbClr>
            </a:outerShdw>
          </a:effectLst>
        </p:grpSpPr>
        <p:sp>
          <p:nvSpPr>
            <p:cNvPr id="21" name="Rechteck 20"/>
            <p:cNvSpPr/>
            <p:nvPr/>
          </p:nvSpPr>
          <p:spPr>
            <a:xfrm>
              <a:off x="1115616" y="4694365"/>
              <a:ext cx="4176464" cy="504056"/>
            </a:xfrm>
            <a:prstGeom prst="rect">
              <a:avLst/>
            </a:prstGeom>
            <a:solidFill>
              <a:srgbClr val="4780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a:endParaRPr>
            </a:p>
          </p:txBody>
        </p:sp>
        <p:sp>
          <p:nvSpPr>
            <p:cNvPr id="14" name="TextBox 5"/>
            <p:cNvSpPr txBox="1"/>
            <p:nvPr/>
          </p:nvSpPr>
          <p:spPr>
            <a:xfrm>
              <a:off x="899592" y="4694365"/>
              <a:ext cx="3635917" cy="484943"/>
            </a:xfrm>
            <a:prstGeom prst="rect">
              <a:avLst/>
            </a:prstGeom>
            <a:noFill/>
          </p:spPr>
          <p:txBody>
            <a:bodyPr wrap="square" lIns="18000" tIns="18000" rIns="18000" bIns="18000" rtlCol="0" anchor="ctr" anchorCtr="0">
              <a:noAutofit/>
            </a:bodyPr>
            <a:lstStyle/>
            <a:p>
              <a:pPr algn="r">
                <a:lnSpc>
                  <a:spcPct val="80000"/>
                </a:lnSpc>
              </a:pPr>
              <a:r>
                <a:rPr lang="de-DE" sz="2300" b="1" dirty="0">
                  <a:solidFill>
                    <a:srgbClr val="FFFFFF"/>
                  </a:solidFill>
                  <a:latin typeface="Calibri"/>
                  <a:cs typeface="Calibri"/>
                </a:rPr>
                <a:t>Close to 10,000 references</a:t>
              </a:r>
            </a:p>
          </p:txBody>
        </p:sp>
      </p:grpSp>
      <p:grpSp>
        <p:nvGrpSpPr>
          <p:cNvPr id="39" name="Gruppierung 38"/>
          <p:cNvGrpSpPr/>
          <p:nvPr/>
        </p:nvGrpSpPr>
        <p:grpSpPr>
          <a:xfrm>
            <a:off x="395536" y="5301208"/>
            <a:ext cx="4320480" cy="458233"/>
            <a:chOff x="827584" y="5229200"/>
            <a:chExt cx="4320480" cy="504056"/>
          </a:xfrm>
          <a:effectLst>
            <a:outerShdw blurRad="330200" dist="215900" dir="960000" algn="tl" rotWithShape="0">
              <a:srgbClr val="000000">
                <a:alpha val="57000"/>
              </a:srgbClr>
            </a:outerShdw>
          </a:effectLst>
        </p:grpSpPr>
        <p:sp>
          <p:nvSpPr>
            <p:cNvPr id="22" name="Rechteck 21"/>
            <p:cNvSpPr/>
            <p:nvPr/>
          </p:nvSpPr>
          <p:spPr>
            <a:xfrm>
              <a:off x="827584" y="5229200"/>
              <a:ext cx="4320480" cy="504056"/>
            </a:xfrm>
            <a:prstGeom prst="rect">
              <a:avLst/>
            </a:prstGeom>
            <a:solidFill>
              <a:srgbClr val="4780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Calibri"/>
              </a:endParaRPr>
            </a:p>
          </p:txBody>
        </p:sp>
        <p:sp>
          <p:nvSpPr>
            <p:cNvPr id="13" name="TextBox 5"/>
            <p:cNvSpPr txBox="1"/>
            <p:nvPr/>
          </p:nvSpPr>
          <p:spPr>
            <a:xfrm>
              <a:off x="899592" y="5229200"/>
              <a:ext cx="3635917" cy="484943"/>
            </a:xfrm>
            <a:prstGeom prst="rect">
              <a:avLst/>
            </a:prstGeom>
            <a:noFill/>
          </p:spPr>
          <p:txBody>
            <a:bodyPr wrap="square" lIns="18000" tIns="18000" rIns="18000" bIns="18000" rtlCol="0" anchor="ctr" anchorCtr="0">
              <a:noAutofit/>
            </a:bodyPr>
            <a:lstStyle/>
            <a:p>
              <a:pPr algn="r">
                <a:lnSpc>
                  <a:spcPct val="80000"/>
                </a:lnSpc>
              </a:pPr>
              <a:r>
                <a:rPr lang="de-DE" sz="2300" b="1" dirty="0">
                  <a:solidFill>
                    <a:srgbClr val="FFFFFF"/>
                  </a:solidFill>
                  <a:latin typeface="Calibri"/>
                  <a:cs typeface="Calibri"/>
                </a:rPr>
                <a:t>More than 38,000 comments</a:t>
              </a:r>
            </a:p>
          </p:txBody>
        </p:sp>
      </p:grpSp>
      <p:sp>
        <p:nvSpPr>
          <p:cNvPr id="2" name="Title 1"/>
          <p:cNvSpPr>
            <a:spLocks noGrp="1"/>
          </p:cNvSpPr>
          <p:nvPr>
            <p:ph type="title"/>
          </p:nvPr>
        </p:nvSpPr>
        <p:spPr/>
        <p:txBody>
          <a:bodyPr/>
          <a:lstStyle/>
          <a:p>
            <a:r>
              <a:rPr lang="en-US" sz="2400" dirty="0" smtClean="0"/>
              <a:t>IPCC reports are the result of extensive work of many scientists from around the world.</a:t>
            </a:r>
            <a:endParaRPr lang="en-GB" sz="2400" dirty="0"/>
          </a:p>
        </p:txBody>
      </p:sp>
      <p:sp>
        <p:nvSpPr>
          <p:cNvPr id="3" name="Foliennummernplatzhalter 2"/>
          <p:cNvSpPr>
            <a:spLocks noGrp="1"/>
          </p:cNvSpPr>
          <p:nvPr>
            <p:ph type="sldNum" sz="quarter" idx="10"/>
          </p:nvPr>
        </p:nvSpPr>
        <p:spPr/>
        <p:txBody>
          <a:bodyPr/>
          <a:lstStyle/>
          <a:p>
            <a:fld id="{46B5000B-066E-4146-9D4F-43221F944880}" type="slidenum">
              <a:rPr lang="de-DE"/>
              <a:pPr/>
              <a:t>2</a:t>
            </a:fld>
            <a:endParaRPr lang="de-DE"/>
          </a:p>
        </p:txBody>
      </p:sp>
      <p:pic>
        <p:nvPicPr>
          <p:cNvPr id="4" name="Content Placeholder 3"/>
          <p:cNvPicPr>
            <a:picLocks noGrp="1" noChangeAspect="1"/>
          </p:cNvPicPr>
          <p:nvPr>
            <p:ph sz="quarter" idx="4294967295"/>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027" t="891" r="1053" b="-1"/>
          <a:stretch/>
        </p:blipFill>
        <p:spPr>
          <a:xfrm>
            <a:off x="4427984" y="954927"/>
            <a:ext cx="3751132" cy="5138369"/>
          </a:xfrm>
          <a:prstGeom prst="rect">
            <a:avLst/>
          </a:prstGeom>
          <a:ln w="19050" cmpd="sng">
            <a:solidFill>
              <a:schemeClr val="bg1"/>
            </a:solidFill>
          </a:ln>
          <a:effectLst>
            <a:outerShdw blurRad="193675" dir="18900000" sy="23000" kx="-1200000" algn="bl" rotWithShape="0">
              <a:prstClr val="black">
                <a:alpha val="20000"/>
              </a:prstClr>
            </a:outerShdw>
          </a:effectLst>
        </p:spPr>
      </p:pic>
    </p:spTree>
    <p:extLst>
      <p:ext uri="{BB962C8B-B14F-4D97-AF65-F5344CB8AC3E}">
        <p14:creationId xmlns:p14="http://schemas.microsoft.com/office/powerpoint/2010/main" val="306033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10" presetClass="entr" presetSubtype="0" fill="hold" grpId="0" nodeType="afterEffect">
                                  <p:stCondLst>
                                    <p:cond delay="7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400"/>
                                        <p:tgtEl>
                                          <p:spTgt spid="32"/>
                                        </p:tgtEl>
                                        <p:attrNameLst>
                                          <p:attrName>ppt_x</p:attrName>
                                        </p:attrNameLst>
                                      </p:cBhvr>
                                      <p:tavLst>
                                        <p:tav tm="0">
                                          <p:val>
                                            <p:strVal val="#ppt_x+#ppt_w*1.125000"/>
                                          </p:val>
                                        </p:tav>
                                        <p:tav tm="100000">
                                          <p:val>
                                            <p:strVal val="#ppt_x"/>
                                          </p:val>
                                        </p:tav>
                                      </p:tavLst>
                                    </p:anim>
                                    <p:animEffect transition="in" filter="wipe(left)">
                                      <p:cBhvr>
                                        <p:cTn id="18" dur="400"/>
                                        <p:tgtEl>
                                          <p:spTgt spid="32"/>
                                        </p:tgtEl>
                                      </p:cBhvr>
                                    </p:animEffect>
                                  </p:childTnLst>
                                </p:cTn>
                              </p:par>
                            </p:childTnLst>
                          </p:cTn>
                        </p:par>
                        <p:par>
                          <p:cTn id="19" fill="hold">
                            <p:stCondLst>
                              <p:cond delay="400"/>
                            </p:stCondLst>
                            <p:childTnLst>
                              <p:par>
                                <p:cTn id="20" presetID="12" presetClass="entr" presetSubtype="2" fill="hold" nodeType="afterEffect">
                                  <p:stCondLst>
                                    <p:cond delay="30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400"/>
                                        <p:tgtEl>
                                          <p:spTgt spid="33"/>
                                        </p:tgtEl>
                                        <p:attrNameLst>
                                          <p:attrName>ppt_x</p:attrName>
                                        </p:attrNameLst>
                                      </p:cBhvr>
                                      <p:tavLst>
                                        <p:tav tm="0">
                                          <p:val>
                                            <p:strVal val="#ppt_x+#ppt_w*1.125000"/>
                                          </p:val>
                                        </p:tav>
                                        <p:tav tm="100000">
                                          <p:val>
                                            <p:strVal val="#ppt_x"/>
                                          </p:val>
                                        </p:tav>
                                      </p:tavLst>
                                    </p:anim>
                                    <p:animEffect transition="in" filter="wipe(left)">
                                      <p:cBhvr>
                                        <p:cTn id="23" dur="400"/>
                                        <p:tgtEl>
                                          <p:spTgt spid="33"/>
                                        </p:tgtEl>
                                      </p:cBhvr>
                                    </p:animEffect>
                                  </p:childTnLst>
                                </p:cTn>
                              </p:par>
                            </p:childTnLst>
                          </p:cTn>
                        </p:par>
                        <p:par>
                          <p:cTn id="24" fill="hold">
                            <p:stCondLst>
                              <p:cond delay="1100"/>
                            </p:stCondLst>
                            <p:childTnLst>
                              <p:par>
                                <p:cTn id="25" presetID="12" presetClass="entr" presetSubtype="2" fill="hold" nodeType="afterEffect">
                                  <p:stCondLst>
                                    <p:cond delay="3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400"/>
                                        <p:tgtEl>
                                          <p:spTgt spid="34"/>
                                        </p:tgtEl>
                                        <p:attrNameLst>
                                          <p:attrName>ppt_x</p:attrName>
                                        </p:attrNameLst>
                                      </p:cBhvr>
                                      <p:tavLst>
                                        <p:tav tm="0">
                                          <p:val>
                                            <p:strVal val="#ppt_x+#ppt_w*1.125000"/>
                                          </p:val>
                                        </p:tav>
                                        <p:tav tm="100000">
                                          <p:val>
                                            <p:strVal val="#ppt_x"/>
                                          </p:val>
                                        </p:tav>
                                      </p:tavLst>
                                    </p:anim>
                                    <p:animEffect transition="in" filter="wipe(left)">
                                      <p:cBhvr>
                                        <p:cTn id="28" dur="400"/>
                                        <p:tgtEl>
                                          <p:spTgt spid="34"/>
                                        </p:tgtEl>
                                      </p:cBhvr>
                                    </p:animEffect>
                                  </p:childTnLst>
                                </p:cTn>
                              </p:par>
                            </p:childTnLst>
                          </p:cTn>
                        </p:par>
                        <p:par>
                          <p:cTn id="29" fill="hold">
                            <p:stCondLst>
                              <p:cond delay="1800"/>
                            </p:stCondLst>
                            <p:childTnLst>
                              <p:par>
                                <p:cTn id="30" presetID="12" presetClass="entr" presetSubtype="2" fill="hold" nodeType="afterEffect">
                                  <p:stCondLst>
                                    <p:cond delay="30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400"/>
                                        <p:tgtEl>
                                          <p:spTgt spid="35"/>
                                        </p:tgtEl>
                                        <p:attrNameLst>
                                          <p:attrName>ppt_x</p:attrName>
                                        </p:attrNameLst>
                                      </p:cBhvr>
                                      <p:tavLst>
                                        <p:tav tm="0">
                                          <p:val>
                                            <p:strVal val="#ppt_x+#ppt_w*1.125000"/>
                                          </p:val>
                                        </p:tav>
                                        <p:tav tm="100000">
                                          <p:val>
                                            <p:strVal val="#ppt_x"/>
                                          </p:val>
                                        </p:tav>
                                      </p:tavLst>
                                    </p:anim>
                                    <p:animEffect transition="in" filter="wipe(left)">
                                      <p:cBhvr>
                                        <p:cTn id="33" dur="400"/>
                                        <p:tgtEl>
                                          <p:spTgt spid="35"/>
                                        </p:tgtEl>
                                      </p:cBhvr>
                                    </p:animEffect>
                                  </p:childTnLst>
                                </p:cTn>
                              </p:par>
                            </p:childTnLst>
                          </p:cTn>
                        </p:par>
                        <p:par>
                          <p:cTn id="34" fill="hold">
                            <p:stCondLst>
                              <p:cond delay="2500"/>
                            </p:stCondLst>
                            <p:childTnLst>
                              <p:par>
                                <p:cTn id="35" presetID="12" presetClass="entr" presetSubtype="2" fill="hold" nodeType="afterEffect">
                                  <p:stCondLst>
                                    <p:cond delay="30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400"/>
                                        <p:tgtEl>
                                          <p:spTgt spid="36"/>
                                        </p:tgtEl>
                                        <p:attrNameLst>
                                          <p:attrName>ppt_x</p:attrName>
                                        </p:attrNameLst>
                                      </p:cBhvr>
                                      <p:tavLst>
                                        <p:tav tm="0">
                                          <p:val>
                                            <p:strVal val="#ppt_x+#ppt_w*1.125000"/>
                                          </p:val>
                                        </p:tav>
                                        <p:tav tm="100000">
                                          <p:val>
                                            <p:strVal val="#ppt_x"/>
                                          </p:val>
                                        </p:tav>
                                      </p:tavLst>
                                    </p:anim>
                                    <p:animEffect transition="in" filter="wipe(left)">
                                      <p:cBhvr>
                                        <p:cTn id="38" dur="400"/>
                                        <p:tgtEl>
                                          <p:spTgt spid="36"/>
                                        </p:tgtEl>
                                      </p:cBhvr>
                                    </p:animEffect>
                                  </p:childTnLst>
                                </p:cTn>
                              </p:par>
                            </p:childTnLst>
                          </p:cTn>
                        </p:par>
                        <p:par>
                          <p:cTn id="39" fill="hold">
                            <p:stCondLst>
                              <p:cond delay="3200"/>
                            </p:stCondLst>
                            <p:childTnLst>
                              <p:par>
                                <p:cTn id="40" presetID="12" presetClass="entr" presetSubtype="2" fill="hold" nodeType="afterEffect">
                                  <p:stCondLst>
                                    <p:cond delay="30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400"/>
                                        <p:tgtEl>
                                          <p:spTgt spid="37"/>
                                        </p:tgtEl>
                                        <p:attrNameLst>
                                          <p:attrName>ppt_x</p:attrName>
                                        </p:attrNameLst>
                                      </p:cBhvr>
                                      <p:tavLst>
                                        <p:tav tm="0">
                                          <p:val>
                                            <p:strVal val="#ppt_x+#ppt_w*1.125000"/>
                                          </p:val>
                                        </p:tav>
                                        <p:tav tm="100000">
                                          <p:val>
                                            <p:strVal val="#ppt_x"/>
                                          </p:val>
                                        </p:tav>
                                      </p:tavLst>
                                    </p:anim>
                                    <p:animEffect transition="in" filter="wipe(left)">
                                      <p:cBhvr>
                                        <p:cTn id="43" dur="400"/>
                                        <p:tgtEl>
                                          <p:spTgt spid="37"/>
                                        </p:tgtEl>
                                      </p:cBhvr>
                                    </p:animEffect>
                                  </p:childTnLst>
                                </p:cTn>
                              </p:par>
                            </p:childTnLst>
                          </p:cTn>
                        </p:par>
                        <p:par>
                          <p:cTn id="44" fill="hold">
                            <p:stCondLst>
                              <p:cond delay="3900"/>
                            </p:stCondLst>
                            <p:childTnLst>
                              <p:par>
                                <p:cTn id="45" presetID="12" presetClass="entr" presetSubtype="2" fill="hold" nodeType="afterEffect">
                                  <p:stCondLst>
                                    <p:cond delay="30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400"/>
                                        <p:tgtEl>
                                          <p:spTgt spid="38"/>
                                        </p:tgtEl>
                                        <p:attrNameLst>
                                          <p:attrName>ppt_x</p:attrName>
                                        </p:attrNameLst>
                                      </p:cBhvr>
                                      <p:tavLst>
                                        <p:tav tm="0">
                                          <p:val>
                                            <p:strVal val="#ppt_x+#ppt_w*1.125000"/>
                                          </p:val>
                                        </p:tav>
                                        <p:tav tm="100000">
                                          <p:val>
                                            <p:strVal val="#ppt_x"/>
                                          </p:val>
                                        </p:tav>
                                      </p:tavLst>
                                    </p:anim>
                                    <p:animEffect transition="in" filter="wipe(left)">
                                      <p:cBhvr>
                                        <p:cTn id="48" dur="400"/>
                                        <p:tgtEl>
                                          <p:spTgt spid="38"/>
                                        </p:tgtEl>
                                      </p:cBhvr>
                                    </p:animEffect>
                                  </p:childTnLst>
                                </p:cTn>
                              </p:par>
                            </p:childTnLst>
                          </p:cTn>
                        </p:par>
                        <p:par>
                          <p:cTn id="49" fill="hold">
                            <p:stCondLst>
                              <p:cond delay="4600"/>
                            </p:stCondLst>
                            <p:childTnLst>
                              <p:par>
                                <p:cTn id="50" presetID="12" presetClass="entr" presetSubtype="2" fill="hold" nodeType="afterEffect">
                                  <p:stCondLst>
                                    <p:cond delay="30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400"/>
                                        <p:tgtEl>
                                          <p:spTgt spid="39"/>
                                        </p:tgtEl>
                                        <p:attrNameLst>
                                          <p:attrName>ppt_x</p:attrName>
                                        </p:attrNameLst>
                                      </p:cBhvr>
                                      <p:tavLst>
                                        <p:tav tm="0">
                                          <p:val>
                                            <p:strVal val="#ppt_x+#ppt_w*1.125000"/>
                                          </p:val>
                                        </p:tav>
                                        <p:tav tm="100000">
                                          <p:val>
                                            <p:strVal val="#ppt_x"/>
                                          </p:val>
                                        </p:tav>
                                      </p:tavLst>
                                    </p:anim>
                                    <p:animEffect transition="in" filter="wipe(left)">
                                      <p:cBhvr>
                                        <p:cTn id="53" dur="4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 can result in large co-benefits for human health </a:t>
            </a:r>
            <a:r>
              <a:rPr lang="en-US" dirty="0" smtClean="0"/>
              <a:t/>
            </a:r>
            <a:br>
              <a:rPr lang="en-US" dirty="0" smtClean="0"/>
            </a:br>
            <a:r>
              <a:rPr lang="en-US" dirty="0" smtClean="0"/>
              <a:t>and </a:t>
            </a:r>
            <a:r>
              <a:rPr lang="en-US" dirty="0"/>
              <a:t>other societal goals.</a:t>
            </a:r>
            <a:endParaRPr lang="en-GB" dirty="0"/>
          </a:p>
        </p:txBody>
      </p:sp>
      <p:sp>
        <p:nvSpPr>
          <p:cNvPr id="3" name="Foliennummernplatzhalter 2"/>
          <p:cNvSpPr>
            <a:spLocks noGrp="1"/>
          </p:cNvSpPr>
          <p:nvPr>
            <p:ph type="sldNum" sz="quarter" idx="10"/>
          </p:nvPr>
        </p:nvSpPr>
        <p:spPr/>
        <p:txBody>
          <a:bodyPr/>
          <a:lstStyle/>
          <a:p>
            <a:fld id="{46B5000B-066E-4146-9D4F-43221F944880}" type="slidenum">
              <a:rPr lang="de-DE"/>
              <a:pPr/>
              <a:t>20</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19" y="1556633"/>
            <a:ext cx="8250788" cy="4125394"/>
          </a:xfrm>
          <a:prstGeom prst="rect">
            <a:avLst/>
          </a:prstGeom>
        </p:spPr>
      </p:pic>
    </p:spTree>
    <p:extLst>
      <p:ext uri="{BB962C8B-B14F-4D97-AF65-F5344CB8AC3E}">
        <p14:creationId xmlns:p14="http://schemas.microsoft.com/office/powerpoint/2010/main" val="209484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313" y="1268760"/>
            <a:ext cx="8385175" cy="4535486"/>
          </a:xfrm>
        </p:spPr>
        <p:txBody>
          <a:bodyPr/>
          <a:lstStyle/>
          <a:p>
            <a:pPr marL="342900" indent="-342900">
              <a:buFont typeface="Arial" panose="020B0604020202020204" pitchFamily="34" charset="0"/>
              <a:buChar char="•"/>
            </a:pPr>
            <a:r>
              <a:rPr lang="en-US" sz="2400" dirty="0"/>
              <a:t>These influences can be substantial, although often difficult to quantify, and have not yet been thoroughly assessed in the </a:t>
            </a:r>
            <a:r>
              <a:rPr lang="en-US" sz="2400" dirty="0" smtClean="0"/>
              <a:t>literature.</a:t>
            </a:r>
          </a:p>
          <a:p>
            <a:pPr marL="342900" indent="-342900">
              <a:buFont typeface="Arial" panose="020B0604020202020204" pitchFamily="34" charset="0"/>
              <a:buChar char="•"/>
            </a:pPr>
            <a:r>
              <a:rPr lang="en-US" sz="2400" dirty="0" smtClean="0"/>
              <a:t>Co-benefits </a:t>
            </a:r>
            <a:r>
              <a:rPr lang="en-US" sz="2400" dirty="0"/>
              <a:t>and adverse side-effects depend on local circumstances as well as on the implementation practice, pace and </a:t>
            </a:r>
            <a:r>
              <a:rPr lang="en-US" sz="2400" dirty="0" smtClean="0"/>
              <a:t>scale.</a:t>
            </a:r>
          </a:p>
          <a:p>
            <a:pPr marL="342900" indent="-342900">
              <a:buFont typeface="Arial" panose="020B0604020202020204" pitchFamily="34" charset="0"/>
              <a:buChar char="•"/>
            </a:pPr>
            <a:r>
              <a:rPr lang="en-US" sz="2400" dirty="0" smtClean="0"/>
              <a:t>Behavior, </a:t>
            </a:r>
            <a:r>
              <a:rPr lang="en-US" sz="2400" dirty="0"/>
              <a:t>lifestyle and culture have a considerable influence on emissions, with high mitigation potential in some sectors, in particular when complementing technological and structural </a:t>
            </a:r>
            <a:r>
              <a:rPr lang="en-US" sz="2400" dirty="0" smtClean="0"/>
              <a:t>change.</a:t>
            </a:r>
          </a:p>
          <a:p>
            <a:pPr marL="342900" indent="-342900">
              <a:buFont typeface="Arial" panose="020B0604020202020204" pitchFamily="34" charset="0"/>
              <a:buChar char="•"/>
            </a:pPr>
            <a:r>
              <a:rPr lang="en-US" sz="2400" dirty="0" smtClean="0"/>
              <a:t>Enhancing </a:t>
            </a:r>
            <a:r>
              <a:rPr lang="en-US" sz="2400" dirty="0"/>
              <a:t>co-benefits and avoiding adverse side-effects: good governance, transparency, stakeholder participation, cross-</a:t>
            </a:r>
            <a:r>
              <a:rPr lang="en-US" sz="2400" dirty="0" err="1"/>
              <a:t>sectoral</a:t>
            </a:r>
            <a:r>
              <a:rPr lang="en-US" sz="2400" dirty="0"/>
              <a:t> analysis and design, etc.</a:t>
            </a:r>
            <a:endParaRPr lang="de-DE" sz="2400" dirty="0"/>
          </a:p>
        </p:txBody>
      </p:sp>
      <p:sp>
        <p:nvSpPr>
          <p:cNvPr id="3" name="Slide Number Placeholder 2"/>
          <p:cNvSpPr>
            <a:spLocks noGrp="1"/>
          </p:cNvSpPr>
          <p:nvPr>
            <p:ph type="sldNum" sz="quarter" idx="11"/>
          </p:nvPr>
        </p:nvSpPr>
        <p:spPr/>
        <p:txBody>
          <a:bodyPr/>
          <a:lstStyle/>
          <a:p>
            <a:fld id="{46B5000B-066E-4146-9D4F-43221F944880}" type="slidenum">
              <a:rPr lang="de-DE" smtClean="0"/>
              <a:pPr/>
              <a:t>21</a:t>
            </a:fld>
            <a:endParaRPr lang="de-DE"/>
          </a:p>
        </p:txBody>
      </p:sp>
      <p:sp>
        <p:nvSpPr>
          <p:cNvPr id="4" name="Title 3"/>
          <p:cNvSpPr>
            <a:spLocks noGrp="1"/>
          </p:cNvSpPr>
          <p:nvPr>
            <p:ph type="title"/>
          </p:nvPr>
        </p:nvSpPr>
        <p:spPr/>
        <p:txBody>
          <a:bodyPr/>
          <a:lstStyle/>
          <a:p>
            <a:r>
              <a:rPr lang="en-US" dirty="0"/>
              <a:t>Key points about co-benefits and adverse side effects</a:t>
            </a:r>
            <a:endParaRPr lang="de-DE" dirty="0"/>
          </a:p>
        </p:txBody>
      </p:sp>
    </p:spTree>
    <p:extLst>
      <p:ext uri="{BB962C8B-B14F-4D97-AF65-F5344CB8AC3E}">
        <p14:creationId xmlns:p14="http://schemas.microsoft.com/office/powerpoint/2010/main" val="211351992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52759" y="2312591"/>
            <a:ext cx="8238482" cy="2232818"/>
          </a:xfrm>
          <a:prstGeom prst="rect">
            <a:avLst/>
          </a:prstGeom>
          <a:effectLst/>
        </p:spPr>
        <p:txBody>
          <a:bodyPr wrap="square" anchor="ctr" anchorCtr="0">
            <a:noAutofit/>
          </a:bodyPr>
          <a:lstStyle/>
          <a:p>
            <a:pPr algn="ctr">
              <a:lnSpc>
                <a:spcPct val="90000"/>
              </a:lnSpc>
              <a:spcAft>
                <a:spcPts val="1200"/>
              </a:spcAft>
            </a:pPr>
            <a:r>
              <a:rPr lang="en-US" sz="3600" b="1" dirty="0">
                <a:solidFill>
                  <a:schemeClr val="bg1"/>
                </a:solidFill>
                <a:effectLst>
                  <a:outerShdw blurRad="428625" dist="88900" dir="5400000" algn="tl" rotWithShape="0">
                    <a:srgbClr val="000000">
                      <a:alpha val="80000"/>
                    </a:srgbClr>
                  </a:outerShdw>
                </a:effectLst>
                <a:latin typeface="Calibri"/>
                <a:cs typeface="Calibri"/>
              </a:rPr>
              <a:t>Climate change mitigation is a global commons problem that requires international cooperation </a:t>
            </a:r>
            <a:r>
              <a:rPr lang="en-US" sz="3600" b="1" dirty="0" smtClean="0">
                <a:solidFill>
                  <a:schemeClr val="bg1"/>
                </a:solidFill>
                <a:effectLst>
                  <a:outerShdw blurRad="428625" dist="88900" dir="5400000" algn="tl" rotWithShape="0">
                    <a:srgbClr val="000000">
                      <a:alpha val="80000"/>
                    </a:srgbClr>
                  </a:outerShdw>
                </a:effectLst>
                <a:latin typeface="Calibri"/>
                <a:cs typeface="Calibri"/>
              </a:rPr>
              <a:t>and coordination across </a:t>
            </a:r>
            <a:r>
              <a:rPr lang="en-US" sz="3600" b="1" dirty="0">
                <a:solidFill>
                  <a:schemeClr val="bg1"/>
                </a:solidFill>
                <a:effectLst>
                  <a:outerShdw blurRad="428625" dist="88900" dir="5400000" algn="tl" rotWithShape="0">
                    <a:srgbClr val="000000">
                      <a:alpha val="80000"/>
                    </a:srgbClr>
                  </a:outerShdw>
                </a:effectLst>
                <a:latin typeface="Calibri"/>
                <a:cs typeface="Calibri"/>
              </a:rPr>
              <a:t>scales.</a:t>
            </a:r>
          </a:p>
        </p:txBody>
      </p:sp>
    </p:spTree>
    <p:extLst>
      <p:ext uri="{BB962C8B-B14F-4D97-AF65-F5344CB8AC3E}">
        <p14:creationId xmlns:p14="http://schemas.microsoft.com/office/powerpoint/2010/main" val="49669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spcBef>
                <a:spcPts val="1200"/>
              </a:spcBef>
              <a:buFont typeface="Arial" panose="020B0604020202020204" pitchFamily="34" charset="0"/>
              <a:buChar char="•"/>
            </a:pPr>
            <a:r>
              <a:rPr lang="en-US" sz="2400" dirty="0"/>
              <a:t>No single country can protect “its own” climate by reducing its own </a:t>
            </a:r>
            <a:r>
              <a:rPr lang="en-US" sz="2400" dirty="0" smtClean="0"/>
              <a:t>emissions.</a:t>
            </a:r>
          </a:p>
          <a:p>
            <a:pPr marL="342900" indent="-342900">
              <a:spcBef>
                <a:spcPts val="1200"/>
              </a:spcBef>
              <a:buFont typeface="Arial" panose="020B0604020202020204" pitchFamily="34" charset="0"/>
              <a:buChar char="•"/>
            </a:pPr>
            <a:r>
              <a:rPr lang="en-US" sz="2400" dirty="0" smtClean="0"/>
              <a:t>Countries </a:t>
            </a:r>
            <a:r>
              <a:rPr lang="en-US" sz="2400" dirty="0"/>
              <a:t>must persuade other countries to help it solve its climate </a:t>
            </a:r>
            <a:r>
              <a:rPr lang="en-US" sz="2400" dirty="0" smtClean="0"/>
              <a:t>problem</a:t>
            </a:r>
          </a:p>
          <a:p>
            <a:pPr marL="342900" indent="-342900">
              <a:spcBef>
                <a:spcPts val="1200"/>
              </a:spcBef>
              <a:buFont typeface="Arial" panose="020B0604020202020204" pitchFamily="34" charset="0"/>
              <a:buChar char="•"/>
            </a:pPr>
            <a:r>
              <a:rPr lang="en-US" sz="2400" dirty="0" smtClean="0"/>
              <a:t>A </a:t>
            </a:r>
            <a:r>
              <a:rPr lang="en-US" sz="2400" dirty="0"/>
              <a:t>country thus reduces its own emissions – and cooperates in other ways – for the sake of inducing reciprocal effort, i.e., getting other countries to do </a:t>
            </a:r>
            <a:r>
              <a:rPr lang="en-US" sz="2400" dirty="0" smtClean="0"/>
              <a:t>likewise.</a:t>
            </a:r>
          </a:p>
          <a:p>
            <a:pPr marL="342900" indent="-342900">
              <a:spcBef>
                <a:spcPts val="1200"/>
              </a:spcBef>
              <a:buFont typeface="Arial" panose="020B0604020202020204" pitchFamily="34" charset="0"/>
              <a:buChar char="•"/>
            </a:pPr>
            <a:r>
              <a:rPr lang="en-US" sz="2400" dirty="0" smtClean="0"/>
              <a:t>A </a:t>
            </a:r>
            <a:r>
              <a:rPr lang="en-US" sz="2400" dirty="0"/>
              <a:t>country is more likely to be successful if it is perceived as doing its fair share of the </a:t>
            </a:r>
            <a:r>
              <a:rPr lang="en-US" sz="2400" dirty="0" smtClean="0"/>
              <a:t>effort.</a:t>
            </a:r>
          </a:p>
          <a:p>
            <a:pPr marL="342900" indent="-342900">
              <a:spcBef>
                <a:spcPts val="1200"/>
              </a:spcBef>
              <a:buFont typeface="Arial" panose="020B0604020202020204" pitchFamily="34" charset="0"/>
              <a:buChar char="•"/>
            </a:pPr>
            <a:r>
              <a:rPr lang="en-US" sz="2400" dirty="0" smtClean="0"/>
              <a:t>Thus</a:t>
            </a:r>
            <a:r>
              <a:rPr lang="en-US" sz="2400" dirty="0"/>
              <a:t>, a cooperative agreement with equitable effort-sharing is more likely to be agreed and successfully implemented.</a:t>
            </a:r>
            <a:endParaRPr lang="de-DE" dirty="0"/>
          </a:p>
        </p:txBody>
      </p:sp>
      <p:sp>
        <p:nvSpPr>
          <p:cNvPr id="3" name="Slide Number Placeholder 2"/>
          <p:cNvSpPr>
            <a:spLocks noGrp="1"/>
          </p:cNvSpPr>
          <p:nvPr>
            <p:ph type="sldNum" sz="quarter" idx="11"/>
          </p:nvPr>
        </p:nvSpPr>
        <p:spPr/>
        <p:txBody>
          <a:bodyPr/>
          <a:lstStyle/>
          <a:p>
            <a:fld id="{46B5000B-066E-4146-9D4F-43221F944880}" type="slidenum">
              <a:rPr lang="de-DE" smtClean="0"/>
              <a:pPr/>
              <a:t>23</a:t>
            </a:fld>
            <a:endParaRPr lang="de-DE"/>
          </a:p>
        </p:txBody>
      </p:sp>
      <p:sp>
        <p:nvSpPr>
          <p:cNvPr id="4" name="Title 3"/>
          <p:cNvSpPr>
            <a:spLocks noGrp="1"/>
          </p:cNvSpPr>
          <p:nvPr>
            <p:ph type="title"/>
          </p:nvPr>
        </p:nvSpPr>
        <p:spPr/>
        <p:txBody>
          <a:bodyPr/>
          <a:lstStyle/>
          <a:p>
            <a:r>
              <a:rPr lang="en-US" dirty="0"/>
              <a:t>Climate change as a global commons </a:t>
            </a:r>
            <a:r>
              <a:rPr lang="en-US" dirty="0" smtClean="0"/>
              <a:t>problem. Equitable outcomes can </a:t>
            </a:r>
            <a:r>
              <a:rPr lang="en-US" dirty="0"/>
              <a:t>lead to more effective </a:t>
            </a:r>
            <a:r>
              <a:rPr lang="en-US" dirty="0" smtClean="0"/>
              <a:t>cooperation.</a:t>
            </a:r>
            <a:endParaRPr lang="de-DE" dirty="0"/>
          </a:p>
        </p:txBody>
      </p:sp>
    </p:spTree>
    <p:extLst>
      <p:ext uri="{BB962C8B-B14F-4D97-AF65-F5344CB8AC3E}">
        <p14:creationId xmlns:p14="http://schemas.microsoft.com/office/powerpoint/2010/main" val="4744235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Substantial reductions in emissions would require large </a:t>
            </a:r>
            <a:r>
              <a:rPr lang="en-US" dirty="0" smtClean="0"/>
              <a:t/>
            </a:r>
            <a:br>
              <a:rPr lang="en-US" dirty="0" smtClean="0"/>
            </a:br>
            <a:r>
              <a:rPr lang="en-US" dirty="0" smtClean="0"/>
              <a:t>changes </a:t>
            </a:r>
            <a:r>
              <a:rPr lang="en-US" dirty="0"/>
              <a:t>in investment patterns.</a:t>
            </a:r>
            <a:endParaRPr lang="en-GB" dirty="0"/>
          </a:p>
        </p:txBody>
      </p:sp>
      <p:sp>
        <p:nvSpPr>
          <p:cNvPr id="3" name="Foliennummernplatzhalter 2"/>
          <p:cNvSpPr>
            <a:spLocks noGrp="1"/>
          </p:cNvSpPr>
          <p:nvPr>
            <p:ph type="sldNum" sz="quarter" idx="10"/>
          </p:nvPr>
        </p:nvSpPr>
        <p:spPr/>
        <p:txBody>
          <a:bodyPr/>
          <a:lstStyle/>
          <a:p>
            <a:fld id="{46B5000B-066E-4146-9D4F-43221F944880}" type="slidenum">
              <a:rPr lang="de-DE"/>
              <a:pPr/>
              <a:t>24</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8" y="1489641"/>
            <a:ext cx="8457949" cy="4146824"/>
          </a:xfrm>
          <a:prstGeom prst="rect">
            <a:avLst/>
          </a:prstGeom>
        </p:spPr>
      </p:pic>
    </p:spTree>
    <p:extLst>
      <p:ext uri="{BB962C8B-B14F-4D97-AF65-F5344CB8AC3E}">
        <p14:creationId xmlns:p14="http://schemas.microsoft.com/office/powerpoint/2010/main" val="360957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6" y="116632"/>
            <a:ext cx="8642351" cy="792000"/>
          </a:xfrm>
        </p:spPr>
        <p:txBody>
          <a:bodyPr/>
          <a:lstStyle/>
          <a:p>
            <a:r>
              <a:rPr lang="en-US" dirty="0"/>
              <a:t>Climate </a:t>
            </a:r>
            <a:r>
              <a:rPr lang="en-US" dirty="0" smtClean="0"/>
              <a:t>change mitigation </a:t>
            </a:r>
            <a:r>
              <a:rPr lang="en-US" dirty="0"/>
              <a:t>is a necessary, but not a sufficient conditions for sustainable development</a:t>
            </a:r>
            <a:endParaRPr lang="en-GB" dirty="0"/>
          </a:p>
        </p:txBody>
      </p:sp>
      <p:sp>
        <p:nvSpPr>
          <p:cNvPr id="3" name="Content Placeholder 2"/>
          <p:cNvSpPr>
            <a:spLocks noGrp="1"/>
          </p:cNvSpPr>
          <p:nvPr>
            <p:ph sz="quarter" idx="10"/>
          </p:nvPr>
        </p:nvSpPr>
        <p:spPr>
          <a:xfrm>
            <a:off x="250826" y="1413123"/>
            <a:ext cx="8893174" cy="4824189"/>
          </a:xfrm>
        </p:spPr>
        <p:txBody>
          <a:bodyPr/>
          <a:lstStyle/>
          <a:p>
            <a:pPr marL="228600" indent="-228600">
              <a:spcAft>
                <a:spcPts val="1800"/>
              </a:spcAft>
              <a:buFont typeface="Arial" pitchFamily="34" charset="0"/>
              <a:buChar char="•"/>
            </a:pPr>
            <a:r>
              <a:rPr lang="en-US" sz="2400" dirty="0" smtClean="0"/>
              <a:t>Effort-sharing is fundamental to international cooperation in a global commons problem.</a:t>
            </a:r>
          </a:p>
          <a:p>
            <a:pPr marL="228600" indent="-228600">
              <a:spcAft>
                <a:spcPts val="1800"/>
              </a:spcAft>
              <a:buFont typeface="Arial" pitchFamily="34" charset="0"/>
              <a:buChar char="•"/>
            </a:pPr>
            <a:r>
              <a:rPr lang="en-US" sz="2400" dirty="0" smtClean="0"/>
              <a:t>There is a small set of broadly invoked ethical principles relating to equitable effort-sharing.</a:t>
            </a:r>
          </a:p>
          <a:p>
            <a:pPr marL="228600" indent="-228600">
              <a:spcAft>
                <a:spcPts val="1800"/>
              </a:spcAft>
              <a:buFont typeface="Arial" pitchFamily="34" charset="0"/>
              <a:buChar char="•"/>
            </a:pPr>
            <a:r>
              <a:rPr lang="en-US" sz="2400" dirty="0" smtClean="0"/>
              <a:t>Mitigation measures interact broadly (and sometimes strongly) with other sustainable development objectives, creating co-benefits or adverse side-effects.</a:t>
            </a:r>
          </a:p>
          <a:p>
            <a:pPr marL="228600" indent="-228600">
              <a:spcAft>
                <a:spcPts val="1800"/>
              </a:spcAft>
              <a:buFont typeface="Arial" pitchFamily="34" charset="0"/>
              <a:buChar char="•"/>
            </a:pPr>
            <a:r>
              <a:rPr lang="en-US" sz="2400" dirty="0" smtClean="0"/>
              <a:t>Highly context specific, difficult to quantify yet nonetheless significant both in welfare and political terms. Managing these interactions implies mainstreaming mitigation.</a:t>
            </a:r>
            <a:endParaRPr lang="en-US" sz="2800" dirty="0" smtClean="0"/>
          </a:p>
          <a:p>
            <a:endParaRPr lang="en-US" sz="3200" dirty="0" smtClean="0"/>
          </a:p>
          <a:p>
            <a:endParaRPr lang="en-US" sz="3200" dirty="0" smtClean="0"/>
          </a:p>
          <a:p>
            <a:endParaRPr lang="en-GB" sz="3200" dirty="0"/>
          </a:p>
        </p:txBody>
      </p:sp>
    </p:spTree>
    <p:extLst>
      <p:ext uri="{BB962C8B-B14F-4D97-AF65-F5344CB8AC3E}">
        <p14:creationId xmlns:p14="http://schemas.microsoft.com/office/powerpoint/2010/main" val="2991831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874" y="5230361"/>
            <a:ext cx="3671070" cy="430887"/>
          </a:xfrm>
          <a:prstGeom prst="rect">
            <a:avLst/>
          </a:prstGeom>
          <a:noFill/>
        </p:spPr>
        <p:txBody>
          <a:bodyPr wrap="square" rtlCol="0">
            <a:spAutoFit/>
          </a:bodyPr>
          <a:lstStyle/>
          <a:p>
            <a:r>
              <a:rPr lang="de-DE" sz="2200" b="1">
                <a:solidFill>
                  <a:schemeClr val="bg1"/>
                </a:solidFill>
                <a:latin typeface="Calibri"/>
                <a:cs typeface="Calibri"/>
              </a:rPr>
              <a:t>www.mitigation2014.org</a:t>
            </a:r>
          </a:p>
        </p:txBody>
      </p:sp>
      <p:sp>
        <p:nvSpPr>
          <p:cNvPr id="3" name="Rectangle 2"/>
          <p:cNvSpPr/>
          <p:nvPr/>
        </p:nvSpPr>
        <p:spPr>
          <a:xfrm>
            <a:off x="1403648" y="2551256"/>
            <a:ext cx="7128792" cy="523220"/>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rPr>
              <a:t>Overview of findings </a:t>
            </a:r>
            <a:r>
              <a:rPr lang="en-US" sz="2800" b="1" dirty="0">
                <a:effectLst>
                  <a:outerShdw blurRad="38100" dist="38100" dir="2700000" algn="tl">
                    <a:srgbClr val="000000">
                      <a:alpha val="43137"/>
                    </a:srgbClr>
                  </a:outerShdw>
                </a:effectLst>
              </a:rPr>
              <a:t>of AR5 </a:t>
            </a:r>
            <a:r>
              <a:rPr lang="en-US" sz="2800" b="1" dirty="0" smtClean="0">
                <a:effectLst>
                  <a:outerShdw blurRad="38100" dist="38100" dir="2700000" algn="tl">
                    <a:srgbClr val="000000">
                      <a:alpha val="43137"/>
                    </a:srgbClr>
                  </a:outerShdw>
                </a:effectLst>
              </a:rPr>
              <a:t>WGIII</a:t>
            </a:r>
            <a:endParaRPr lang="de-DE"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4807557"/>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xmlns:p14="http://schemas.microsoft.com/office/powerpoint/2010/main" spd="slow">
        <p:fade thruBlk="1"/>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52759" y="2312591"/>
            <a:ext cx="8238482" cy="2232818"/>
          </a:xfrm>
          <a:prstGeom prst="rect">
            <a:avLst/>
          </a:prstGeom>
          <a:effectLst/>
        </p:spPr>
        <p:txBody>
          <a:bodyPr wrap="square" anchor="ctr" anchorCtr="0">
            <a:noAutofit/>
          </a:bodyPr>
          <a:lstStyle/>
          <a:p>
            <a:pPr algn="ctr">
              <a:lnSpc>
                <a:spcPct val="80000"/>
              </a:lnSpc>
            </a:pPr>
            <a:r>
              <a:rPr lang="en-US" sz="4000" b="1" dirty="0">
                <a:solidFill>
                  <a:schemeClr val="bg1"/>
                </a:solidFill>
                <a:effectLst>
                  <a:outerShdw blurRad="428625" dist="88900" dir="5400000" algn="tl" rotWithShape="0">
                    <a:srgbClr val="000000">
                      <a:alpha val="80000"/>
                    </a:srgbClr>
                  </a:outerShdw>
                </a:effectLst>
                <a:latin typeface="Calibri"/>
                <a:cs typeface="Calibri"/>
              </a:rPr>
              <a:t>GHG emissions growth has accelerated despite reduction efforts.</a:t>
            </a:r>
          </a:p>
        </p:txBody>
      </p:sp>
    </p:spTree>
    <p:extLst>
      <p:ext uri="{BB962C8B-B14F-4D97-AF65-F5344CB8AC3E}">
        <p14:creationId xmlns:p14="http://schemas.microsoft.com/office/powerpoint/2010/main" val="41797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GHG emissions growth between 2000 and 2010 has been larger than in the previous three decades.</a:t>
            </a:r>
            <a:endParaRPr lang="en-GB" sz="2400" dirty="0"/>
          </a:p>
        </p:txBody>
      </p:sp>
      <p:sp>
        <p:nvSpPr>
          <p:cNvPr id="3" name="Foliennummernplatzhalter 2"/>
          <p:cNvSpPr>
            <a:spLocks noGrp="1"/>
          </p:cNvSpPr>
          <p:nvPr>
            <p:ph type="sldNum" sz="quarter" idx="10"/>
          </p:nvPr>
        </p:nvSpPr>
        <p:spPr/>
        <p:txBody>
          <a:bodyPr/>
          <a:lstStyle/>
          <a:p>
            <a:fld id="{46B5000B-066E-4146-9D4F-43221F944880}" type="slidenum">
              <a:rPr lang="de-DE"/>
              <a:pPr/>
              <a:t>4</a:t>
            </a:fld>
            <a:endParaRPr lang="de-DE"/>
          </a:p>
        </p:txBody>
      </p:sp>
      <p:pic>
        <p:nvPicPr>
          <p:cNvPr id="17" name="Bild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501" y="1483022"/>
            <a:ext cx="8438190" cy="4286686"/>
          </a:xfrm>
          <a:prstGeom prst="rect">
            <a:avLst/>
          </a:prstGeom>
        </p:spPr>
      </p:pic>
      <p:sp>
        <p:nvSpPr>
          <p:cNvPr id="5" name="TextBox 4"/>
          <p:cNvSpPr txBox="1"/>
          <p:nvPr/>
        </p:nvSpPr>
        <p:spPr>
          <a:xfrm>
            <a:off x="7308304" y="1628800"/>
            <a:ext cx="536488" cy="236406"/>
          </a:xfrm>
          <a:prstGeom prst="rect">
            <a:avLst/>
          </a:prstGeom>
          <a:noFill/>
        </p:spPr>
        <p:txBody>
          <a:bodyPr wrap="none" lIns="18000" tIns="18000" rIns="18000" bIns="18000" rtlCol="0">
            <a:spAutoFit/>
          </a:bodyPr>
          <a:lstStyle/>
          <a:p>
            <a:r>
              <a:rPr lang="de-DE" sz="1300" baseline="0" dirty="0" smtClean="0"/>
              <a:t>±4.5Gt</a:t>
            </a:r>
          </a:p>
        </p:txBody>
      </p:sp>
      <p:cxnSp>
        <p:nvCxnSpPr>
          <p:cNvPr id="10" name="Straight Connector 9"/>
          <p:cNvCxnSpPr>
            <a:stCxn id="7" idx="7"/>
            <a:endCxn id="5" idx="1"/>
          </p:cNvCxnSpPr>
          <p:nvPr/>
        </p:nvCxnSpPr>
        <p:spPr>
          <a:xfrm flipV="1">
            <a:off x="7079925" y="1747003"/>
            <a:ext cx="228379" cy="3051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843808" y="2555379"/>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p:cNvSpPr/>
          <p:nvPr/>
        </p:nvSpPr>
        <p:spPr>
          <a:xfrm>
            <a:off x="5652120" y="1772816"/>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Oval 6"/>
          <p:cNvSpPr/>
          <p:nvPr/>
        </p:nvSpPr>
        <p:spPr>
          <a:xfrm>
            <a:off x="6588224" y="1988840"/>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Oval 7"/>
          <p:cNvSpPr/>
          <p:nvPr/>
        </p:nvSpPr>
        <p:spPr>
          <a:xfrm>
            <a:off x="6740624" y="4149080"/>
            <a:ext cx="229587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676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79" y="1484784"/>
            <a:ext cx="8443864" cy="4282550"/>
          </a:xfrm>
          <a:prstGeom prst="rect">
            <a:avLst/>
          </a:prstGeom>
        </p:spPr>
      </p:pic>
      <p:sp>
        <p:nvSpPr>
          <p:cNvPr id="2" name="Title 1"/>
          <p:cNvSpPr>
            <a:spLocks noGrp="1"/>
          </p:cNvSpPr>
          <p:nvPr>
            <p:ph type="title"/>
          </p:nvPr>
        </p:nvSpPr>
        <p:spPr/>
        <p:txBody>
          <a:bodyPr/>
          <a:lstStyle/>
          <a:p>
            <a:r>
              <a:rPr lang="en-GB" sz="2400" dirty="0"/>
              <a:t>About half of cumulative anthropogenic CO</a:t>
            </a:r>
            <a:r>
              <a:rPr lang="en-GB" sz="2400" baseline="-25000" dirty="0"/>
              <a:t>2</a:t>
            </a:r>
            <a:r>
              <a:rPr lang="en-GB" sz="2400" dirty="0"/>
              <a:t> emissions between 1750 and 2010 have occurred in the last 40 </a:t>
            </a:r>
            <a:r>
              <a:rPr lang="en-GB" sz="2400" dirty="0" smtClean="0"/>
              <a:t>years.</a:t>
            </a:r>
            <a:endParaRPr lang="en-GB" sz="2400" dirty="0"/>
          </a:p>
        </p:txBody>
      </p:sp>
      <p:sp>
        <p:nvSpPr>
          <p:cNvPr id="7" name="Foliennummernplatzhalter 6"/>
          <p:cNvSpPr>
            <a:spLocks noGrp="1"/>
          </p:cNvSpPr>
          <p:nvPr>
            <p:ph type="sldNum" sz="quarter" idx="10"/>
          </p:nvPr>
        </p:nvSpPr>
        <p:spPr/>
        <p:txBody>
          <a:bodyPr/>
          <a:lstStyle/>
          <a:p>
            <a:fld id="{46B5000B-066E-4146-9D4F-43221F944880}" type="slidenum">
              <a:rPr lang="de-DE"/>
              <a:pPr/>
              <a:t>5</a:t>
            </a:fld>
            <a:endParaRPr lang="de-DE"/>
          </a:p>
        </p:txBody>
      </p:sp>
    </p:spTree>
    <p:extLst>
      <p:ext uri="{BB962C8B-B14F-4D97-AF65-F5344CB8AC3E}">
        <p14:creationId xmlns:p14="http://schemas.microsoft.com/office/powerpoint/2010/main" val="3311160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900"/>
                            </p:stCondLst>
                            <p:childTnLst>
                              <p:par>
                                <p:cTn id="9" presetID="22" presetClass="entr" presetSubtype="8" fill="hold" nodeType="afterEffect">
                                  <p:stCondLst>
                                    <p:cond delay="4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090" y="1484784"/>
            <a:ext cx="8453398" cy="4280156"/>
          </a:xfrm>
          <a:prstGeom prst="rect">
            <a:avLst/>
          </a:prstGeom>
        </p:spPr>
      </p:pic>
      <p:sp>
        <p:nvSpPr>
          <p:cNvPr id="2" name="Title 1"/>
          <p:cNvSpPr>
            <a:spLocks noGrp="1"/>
          </p:cNvSpPr>
          <p:nvPr>
            <p:ph type="title"/>
          </p:nvPr>
        </p:nvSpPr>
        <p:spPr/>
        <p:txBody>
          <a:bodyPr/>
          <a:lstStyle/>
          <a:p>
            <a:r>
              <a:rPr lang="de-DE" dirty="0" smtClean="0"/>
              <a:t>Most of the recent GHG emission growth has been driven by growth in economic activitiy.</a:t>
            </a:r>
            <a:endParaRPr lang="en-GB" dirty="0"/>
          </a:p>
        </p:txBody>
      </p:sp>
      <p:sp>
        <p:nvSpPr>
          <p:cNvPr id="3" name="Oval 2"/>
          <p:cNvSpPr/>
          <p:nvPr/>
        </p:nvSpPr>
        <p:spPr>
          <a:xfrm>
            <a:off x="6804248" y="2132856"/>
            <a:ext cx="892661" cy="1728192"/>
          </a:xfrm>
          <a:prstGeom prst="ellipse">
            <a:avLst/>
          </a:prstGeom>
          <a:noFill/>
          <a:ln w="57150" cmpd="sng">
            <a:solidFill>
              <a:srgbClr val="7F7F7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rgbClr val="FF0000"/>
              </a:solidFill>
              <a:latin typeface="Calibri"/>
            </a:endParaRPr>
          </a:p>
        </p:txBody>
      </p:sp>
      <p:cxnSp>
        <p:nvCxnSpPr>
          <p:cNvPr id="6" name="Straight Arrow Connector 5"/>
          <p:cNvCxnSpPr/>
          <p:nvPr/>
        </p:nvCxnSpPr>
        <p:spPr>
          <a:xfrm flipV="1">
            <a:off x="5724128" y="3068960"/>
            <a:ext cx="936104" cy="288032"/>
          </a:xfrm>
          <a:prstGeom prst="straightConnector1">
            <a:avLst/>
          </a:prstGeom>
          <a:ln w="57150" cmpd="sng">
            <a:headEnd type="none"/>
            <a:tailEnd type="triangle"/>
          </a:ln>
        </p:spPr>
        <p:style>
          <a:lnRef idx="1">
            <a:schemeClr val="accent1"/>
          </a:lnRef>
          <a:fillRef idx="0">
            <a:schemeClr val="accent1"/>
          </a:fillRef>
          <a:effectRef idx="0">
            <a:schemeClr val="accent1"/>
          </a:effectRef>
          <a:fontRef idx="minor">
            <a:schemeClr val="tx1"/>
          </a:fontRef>
        </p:style>
      </p:cxnSp>
      <p:sp>
        <p:nvSpPr>
          <p:cNvPr id="4" name="Foliennummernplatzhalter 3"/>
          <p:cNvSpPr>
            <a:spLocks noGrp="1"/>
          </p:cNvSpPr>
          <p:nvPr>
            <p:ph type="sldNum" sz="quarter" idx="10"/>
          </p:nvPr>
        </p:nvSpPr>
        <p:spPr/>
        <p:txBody>
          <a:bodyPr/>
          <a:lstStyle/>
          <a:p>
            <a:fld id="{46B5000B-066E-4146-9D4F-43221F944880}" type="slidenum">
              <a:rPr lang="de-DE"/>
              <a:pPr/>
              <a:t>6</a:t>
            </a:fld>
            <a:endParaRPr lang="de-DE"/>
          </a:p>
        </p:txBody>
      </p:sp>
    </p:spTree>
    <p:extLst>
      <p:ext uri="{BB962C8B-B14F-4D97-AF65-F5344CB8AC3E}">
        <p14:creationId xmlns:p14="http://schemas.microsoft.com/office/powerpoint/2010/main" val="2651296481"/>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000"/>
                            </p:stCondLst>
                            <p:childTnLst>
                              <p:par>
                                <p:cTn id="22" presetID="26" presetClass="emph" presetSubtype="0" repeatCount="2000" fill="hold" grpId="1" nodeType="afterEffect">
                                  <p:stCondLst>
                                    <p:cond delay="0"/>
                                  </p:stCondLst>
                                  <p:childTnLst>
                                    <p:animEffect transition="out" filter="fade">
                                      <p:cBhvr>
                                        <p:cTn id="23" dur="500" tmFilter="0, 0; .2, .5; .8, .5; 1, 0"/>
                                        <p:tgtEl>
                                          <p:spTgt spid="3"/>
                                        </p:tgtEl>
                                      </p:cBhvr>
                                    </p:animEffect>
                                    <p:animScale>
                                      <p:cBhvr>
                                        <p:cTn id="24"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Without additional mitigation, global mean surface temperature is projected to increase by </a:t>
            </a:r>
            <a:r>
              <a:rPr lang="en-US" sz="2100" dirty="0" smtClean="0"/>
              <a:t>3.7 </a:t>
            </a:r>
            <a:r>
              <a:rPr lang="en-US" sz="2100" dirty="0"/>
              <a:t>to 4.8°C </a:t>
            </a:r>
            <a:r>
              <a:rPr lang="en-US" sz="2100" dirty="0" smtClean="0"/>
              <a:t>(2.5 - 7.8 °C) over </a:t>
            </a:r>
            <a:r>
              <a:rPr lang="en-US" sz="2100" dirty="0"/>
              <a:t>the 21</a:t>
            </a:r>
            <a:r>
              <a:rPr lang="en-US" sz="2000" baseline="30000" dirty="0"/>
              <a:t>st</a:t>
            </a:r>
            <a:r>
              <a:rPr lang="en-US" sz="2100" dirty="0"/>
              <a:t> century.</a:t>
            </a:r>
            <a:endParaRPr lang="en-GB" sz="2100" dirty="0"/>
          </a:p>
        </p:txBody>
      </p:sp>
      <p:sp>
        <p:nvSpPr>
          <p:cNvPr id="3" name="Foliennummernplatzhalter 2"/>
          <p:cNvSpPr>
            <a:spLocks noGrp="1"/>
          </p:cNvSpPr>
          <p:nvPr>
            <p:ph type="sldNum" sz="quarter" idx="10"/>
          </p:nvPr>
        </p:nvSpPr>
        <p:spPr/>
        <p:txBody>
          <a:bodyPr/>
          <a:lstStyle/>
          <a:p>
            <a:fld id="{46B5000B-066E-4146-9D4F-43221F944880}" type="slidenum">
              <a:rPr lang="de-DE"/>
              <a:pPr/>
              <a:t>7</a:t>
            </a:fld>
            <a:endParaRPr lang="de-DE"/>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154" y="1412776"/>
            <a:ext cx="8354718" cy="4270033"/>
          </a:xfrm>
          <a:prstGeom prst="rect">
            <a:avLst/>
          </a:prstGeom>
        </p:spPr>
      </p:pic>
      <p:sp>
        <p:nvSpPr>
          <p:cNvPr id="4" name="Rectangle 3"/>
          <p:cNvSpPr/>
          <p:nvPr/>
        </p:nvSpPr>
        <p:spPr>
          <a:xfrm>
            <a:off x="2267744" y="2132856"/>
            <a:ext cx="432048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8800709"/>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4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4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52759" y="2312591"/>
            <a:ext cx="8238482" cy="2232818"/>
          </a:xfrm>
          <a:prstGeom prst="rect">
            <a:avLst/>
          </a:prstGeom>
          <a:effectLst/>
        </p:spPr>
        <p:txBody>
          <a:bodyPr wrap="square" anchor="ctr" anchorCtr="0">
            <a:noAutofit/>
          </a:bodyPr>
          <a:lstStyle/>
          <a:p>
            <a:pPr algn="ctr">
              <a:lnSpc>
                <a:spcPct val="90000"/>
              </a:lnSpc>
              <a:spcAft>
                <a:spcPts val="1200"/>
              </a:spcAft>
            </a:pPr>
            <a:r>
              <a:rPr lang="en-US" sz="3200" b="1" dirty="0">
                <a:solidFill>
                  <a:schemeClr val="bg1"/>
                </a:solidFill>
                <a:effectLst>
                  <a:outerShdw blurRad="428625" dist="88900" dir="5400000" algn="tl" rotWithShape="0">
                    <a:srgbClr val="000000">
                      <a:alpha val="80000"/>
                    </a:srgbClr>
                  </a:outerShdw>
                </a:effectLst>
                <a:latin typeface="Calibri"/>
                <a:cs typeface="Calibri"/>
              </a:rPr>
              <a:t>Limit warming to 2°C relative to pre-industrial levels involves substantial technological, economic and institutional challenges</a:t>
            </a:r>
            <a:r>
              <a:rPr lang="en-US" sz="3200" b="1" dirty="0" smtClean="0">
                <a:solidFill>
                  <a:schemeClr val="bg1"/>
                </a:solidFill>
                <a:effectLst>
                  <a:outerShdw blurRad="428625" dist="88900" dir="5400000" algn="tl" rotWithShape="0">
                    <a:srgbClr val="000000">
                      <a:alpha val="80000"/>
                    </a:srgbClr>
                  </a:outerShdw>
                </a:effectLst>
                <a:latin typeface="Calibri"/>
                <a:cs typeface="Calibri"/>
              </a:rPr>
              <a:t>.</a:t>
            </a:r>
            <a:endParaRPr lang="en-US" sz="3200" b="1" dirty="0">
              <a:solidFill>
                <a:schemeClr val="bg1"/>
              </a:solidFill>
              <a:effectLst>
                <a:outerShdw blurRad="428625" dist="88900" dir="5400000" algn="tl" rotWithShape="0">
                  <a:srgbClr val="000000">
                    <a:alpha val="80000"/>
                  </a:srgbClr>
                </a:outerShdw>
              </a:effectLst>
              <a:latin typeface="Calibri"/>
              <a:cs typeface="Calibri"/>
            </a:endParaRPr>
          </a:p>
        </p:txBody>
      </p:sp>
    </p:spTree>
    <p:extLst>
      <p:ext uri="{BB962C8B-B14F-4D97-AF65-F5344CB8AC3E}">
        <p14:creationId xmlns:p14="http://schemas.microsoft.com/office/powerpoint/2010/main" val="2178014"/>
      </p:ext>
    </p:extLst>
  </p:cSld>
  <p:clrMapOvr>
    <a:masterClrMapping/>
  </p:clrMapOvr>
  <mc:AlternateContent xmlns:mc="http://schemas.openxmlformats.org/markup-compatibility/2006" xmlns:p14="http://schemas.microsoft.com/office/powerpoint/2010/main">
    <mc:Choice Requires="p14">
      <p:transition spd="slow" p14:dur="9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Stabilization of atmospheric concentrations requires moving away from the basline – regardless of the mitigation goal.</a:t>
            </a:r>
            <a:endParaRPr lang="en-GB" dirty="0"/>
          </a:p>
        </p:txBody>
      </p:sp>
      <p:sp>
        <p:nvSpPr>
          <p:cNvPr id="9" name="Foliennummernplatzhalter 8"/>
          <p:cNvSpPr>
            <a:spLocks noGrp="1"/>
          </p:cNvSpPr>
          <p:nvPr>
            <p:ph type="sldNum" sz="quarter" idx="10"/>
          </p:nvPr>
        </p:nvSpPr>
        <p:spPr/>
        <p:txBody>
          <a:bodyPr/>
          <a:lstStyle/>
          <a:p>
            <a:fld id="{46B5000B-066E-4146-9D4F-43221F944880}" type="slidenum">
              <a:rPr lang="de-DE"/>
              <a:pPr/>
              <a:t>9</a:t>
            </a:fld>
            <a:endParaRPr lang="de-DE"/>
          </a:p>
        </p:txBody>
      </p:sp>
      <p:pic>
        <p:nvPicPr>
          <p:cNvPr id="12" name="Bild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44" y="1391229"/>
            <a:ext cx="8688281" cy="4482372"/>
          </a:xfrm>
          <a:prstGeom prst="rect">
            <a:avLst/>
          </a:prstGeom>
        </p:spPr>
      </p:pic>
    </p:spTree>
    <p:extLst>
      <p:ext uri="{BB962C8B-B14F-4D97-AF65-F5344CB8AC3E}">
        <p14:creationId xmlns:p14="http://schemas.microsoft.com/office/powerpoint/2010/main" val="1757555019"/>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WGIAR5_PresentationTemplate_Final">
  <a:themeElements>
    <a:clrScheme name="IPCC_ColourPalette">
      <a:dk1>
        <a:srgbClr val="000000"/>
      </a:dk1>
      <a:lt1>
        <a:srgbClr val="FFFFFF"/>
      </a:lt1>
      <a:dk2>
        <a:srgbClr val="5492CD"/>
      </a:dk2>
      <a:lt2>
        <a:srgbClr val="990002"/>
      </a:lt2>
      <a:accent1>
        <a:srgbClr val="7F7F7F"/>
      </a:accent1>
      <a:accent2>
        <a:srgbClr val="C8DEF4"/>
      </a:accent2>
      <a:accent3>
        <a:srgbClr val="E1C0BC"/>
      </a:accent3>
      <a:accent4>
        <a:srgbClr val="E8D4B2"/>
      </a:accent4>
      <a:accent5>
        <a:srgbClr val="C47900"/>
      </a:accent5>
      <a:accent6>
        <a:srgbClr val="EF550F"/>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SlideMaster">
  <a:themeElements>
    <a:clrScheme name="Benutzerdefiniert 9">
      <a:dk1>
        <a:srgbClr val="000000"/>
      </a:dk1>
      <a:lt1>
        <a:srgbClr val="FFFFFF"/>
      </a:lt1>
      <a:dk2>
        <a:srgbClr val="4780C1"/>
      </a:dk2>
      <a:lt2>
        <a:srgbClr val="990002"/>
      </a:lt2>
      <a:accent1>
        <a:srgbClr val="7F7F7F"/>
      </a:accent1>
      <a:accent2>
        <a:srgbClr val="C8DEF4"/>
      </a:accent2>
      <a:accent3>
        <a:srgbClr val="E1C0BC"/>
      </a:accent3>
      <a:accent4>
        <a:srgbClr val="E8D4B2"/>
      </a:accent4>
      <a:accent5>
        <a:srgbClr val="C47900"/>
      </a:accent5>
      <a:accent6>
        <a:srgbClr val="EF550F"/>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18000" tIns="18000" rIns="18000" bIns="18000" rtlCol="0">
        <a:spAutoFit/>
      </a:bodyPr>
      <a:lstStyle>
        <a:defPPr>
          <a:defRPr sz="2000" baseline="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WGIAR5_PresentationTemplate_Final</Template>
  <TotalTime>283</TotalTime>
  <Words>1791</Words>
  <Application>Microsoft Office PowerPoint</Application>
  <PresentationFormat>On-screen Show (4:3)</PresentationFormat>
  <Paragraphs>141</Paragraphs>
  <Slides>26</Slides>
  <Notes>23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WGIAR5_PresentationTemplate_Final</vt:lpstr>
      <vt:lpstr>PresentationSlideMaster</vt:lpstr>
      <vt:lpstr>PowerPoint Presentation</vt:lpstr>
      <vt:lpstr>IPCC reports are the result of extensive work of many scientists from around the world.</vt:lpstr>
      <vt:lpstr>PowerPoint Presentation</vt:lpstr>
      <vt:lpstr>GHG emissions growth between 2000 and 2010 has been larger than in the previous three decades.</vt:lpstr>
      <vt:lpstr>About half of cumulative anthropogenic CO2 emissions between 1750 and 2010 have occurred in the last 40 years.</vt:lpstr>
      <vt:lpstr>Most of the recent GHG emission growth has been driven by growth in economic activitiy.</vt:lpstr>
      <vt:lpstr>Without additional mitigation, global mean surface temperature is projected to increase by 3.7 to 4.8°C (2.5 - 7.8 °C) over the 21st century.</vt:lpstr>
      <vt:lpstr>PowerPoint Presentation</vt:lpstr>
      <vt:lpstr>Stabilization of atmospheric concentrations requires moving away from the basline – regardless of the mitigation goal.</vt:lpstr>
      <vt:lpstr>Stabilization of atmospheric concentrations requires moving away from the basline – regardless of the mitigation goal.</vt:lpstr>
      <vt:lpstr>Mitigation involves substantial upscaling of low carbon energy.</vt:lpstr>
      <vt:lpstr>Delaying mitigation increases the difficulty and narrows the options for limiting warming to 2°C.</vt:lpstr>
      <vt:lpstr>Delaying mitigation is estimated to increase the difficulty and narrow the options for limiting warming to 2°C.</vt:lpstr>
      <vt:lpstr>Delaying mitigation is estimated to increase the difficulty and narrow the options for limiting warming to 2°C.</vt:lpstr>
      <vt:lpstr>PowerPoint Presentation</vt:lpstr>
      <vt:lpstr>Global costs rise with ambition of mitigation goal</vt:lpstr>
      <vt:lpstr>PowerPoint Presentation</vt:lpstr>
      <vt:lpstr>Baseline scenarios suggest rising GHG emissions in all sectors, except for CO2 emissions in the land‐use sector</vt:lpstr>
      <vt:lpstr>Systemic approaches to mitigation across the economy are expected to be most environmentally and cost effective.</vt:lpstr>
      <vt:lpstr>Mitigation can result in large co-benefits for human health  and other societal goals.</vt:lpstr>
      <vt:lpstr>Key points about co-benefits and adverse side effects</vt:lpstr>
      <vt:lpstr>PowerPoint Presentation</vt:lpstr>
      <vt:lpstr>Climate change as a global commons problem. Equitable outcomes can lead to more effective cooperation.</vt:lpstr>
      <vt:lpstr>Substantial reductions in emissions would require large  changes in investment patterns.</vt:lpstr>
      <vt:lpstr>Climate change mitigation is a necessary, but not a sufficient conditions for sustainable development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Steffen Brunner</dc:creator>
  <cp:lastModifiedBy>Chukwumerije Okereke</cp:lastModifiedBy>
  <cp:revision>267</cp:revision>
  <cp:lastPrinted>2014-08-17T13:37:49Z</cp:lastPrinted>
  <dcterms:created xsi:type="dcterms:W3CDTF">2014-03-26T10:57:28Z</dcterms:created>
  <dcterms:modified xsi:type="dcterms:W3CDTF">2015-10-29T05:22:40Z</dcterms:modified>
</cp:coreProperties>
</file>