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82" r:id="rId4"/>
    <p:sldId id="275" r:id="rId5"/>
    <p:sldId id="280" r:id="rId6"/>
    <p:sldId id="268" r:id="rId7"/>
    <p:sldId id="298" r:id="rId8"/>
    <p:sldId id="270" r:id="rId9"/>
    <p:sldId id="271" r:id="rId10"/>
    <p:sldId id="272" r:id="rId11"/>
    <p:sldId id="27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Groves" initials="D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488" autoAdjust="0"/>
  </p:normalViewPr>
  <p:slideViewPr>
    <p:cSldViewPr snapToGrid="0" snapToObjects="1"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18T16:53:59.553" idx="1">
    <p:pos x="5357" y="1122"/>
    <p:text>I thought we were reserving the term scenarios for "scenario discovery"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F2A11-1BD9-594D-98E2-BF3405AA170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E2B7-2F2F-DB44-9796-B9B312297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E2B7-2F2F-DB44-9796-B9B3122973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694A2F9-817C-2146-A7A2-F5F6ADCA4059}" type="slidenum">
              <a:rPr lang="en-US" sz="1200" b="0"/>
              <a:pPr/>
              <a:t>3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44922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43330-AB2E-4A72-ABDF-31B7461C5E7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6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15" tIns="44856" rIns="89715" bIns="44856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D2B264-CDEB-4195-B8C2-B51518896CB1}" type="slidenum">
              <a:rPr lang="en-US" sz="2600" b="0" smtClean="0">
                <a:cs typeface="Arial" panose="020B0604020202020204" pitchFamily="34" charset="0"/>
              </a:rPr>
              <a:pPr/>
              <a:t>18</a:t>
            </a:fld>
            <a:endParaRPr lang="en-US" sz="2600" b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4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D6AD1D-142B-4BA0-9E02-B6339A2B17B1}" type="slidenum">
              <a:rPr lang="en-US" sz="1200" b="0" smtClean="0"/>
              <a:pPr eaLnBrk="1" hangingPunct="1"/>
              <a:t>19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69583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3937-C345-459E-883E-6D87A49ED4BD}" type="datetime1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9E67-17BF-424F-BA98-E1C9F143969B}" type="datetime1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02F4-AC44-4ADA-8AF8-16827C6B7443}" type="datetime1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8A20-BA93-4337-8CA9-5D2FB4A01A62}" type="datetime1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449D-B850-43B6-9862-0248ACF4903B}" type="datetime1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CF3E-0A83-41A6-BAEB-BDDDCAECA637}" type="datetime1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A122-9B4A-4EEB-86B3-78136122C798}" type="datetime1">
              <a:rPr lang="en-US" smtClean="0"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91F4-0E78-49C4-8C6D-B044368D899B}" type="datetime1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264-DE8F-43DE-BE58-7E5B68222FB9}" type="datetime1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F382A-2806-47A8-AD8F-8B35E42D631E}" type="datetime1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F71B-EE32-42C4-AE1F-231CC1F9C8D1}" type="datetime1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34CE-58E4-452B-ACDA-7FC0A5F31E6B}" type="datetime1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4263-9602-694C-9EED-F2C1B83E9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4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A: Overview of project analysis and workshop contributions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July 3, 2013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3:00 pm to 3:30 pm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David Purkey, SEI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Robert Lempert, RAND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0" y="34230"/>
            <a:ext cx="8386860" cy="105705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Vulnerability Assessment: </a:t>
            </a:r>
            <a:r>
              <a:rPr lang="en-US" sz="3200" dirty="0" smtClean="0"/>
              <a:t>Mine the Database of Cases to Identify Policy-Relevant Scenarios </a:t>
            </a:r>
            <a:endParaRPr lang="en-US" sz="3200" dirty="0"/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6650354" y="3540087"/>
            <a:ext cx="383167" cy="626742"/>
          </a:xfrm>
          <a:prstGeom prst="downArrow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5311" y="3149326"/>
            <a:ext cx="1988689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Scenarios that illuminate vulnerabilities of proposed strategy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218053" y="3447759"/>
            <a:ext cx="2323412" cy="803044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3. Vulnerability Assessment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46600" y="3072723"/>
            <a:ext cx="3276600" cy="1803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0" b="0" dirty="0">
                <a:latin typeface="Times New Roman" charset="0"/>
              </a:rPr>
              <a:t>. . .. . 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15025" y="3133048"/>
            <a:ext cx="43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000" b="0" dirty="0">
                <a:latin typeface="Times New Roman" charset="0"/>
              </a:rPr>
              <a:t>.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662650" y="2915560"/>
            <a:ext cx="43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000" b="0" dirty="0">
                <a:latin typeface="Times New Roman" charset="0"/>
              </a:rPr>
              <a:t>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829338" y="2988585"/>
            <a:ext cx="43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000" b="0" dirty="0">
                <a:latin typeface="Times New Roman" charset="0"/>
              </a:rPr>
              <a:t>.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045238" y="2917148"/>
            <a:ext cx="43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000" b="0" dirty="0">
                <a:latin typeface="Times New Roman" charset="0"/>
              </a:rPr>
              <a:t>.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057938" y="3161623"/>
            <a:ext cx="43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000" b="0" dirty="0">
                <a:latin typeface="Times New Roman" charset="0"/>
              </a:rPr>
              <a:t>.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257963" y="2994935"/>
            <a:ext cx="438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8000" b="0" dirty="0">
                <a:latin typeface="Times New Roman" charset="0"/>
              </a:rPr>
              <a:t>.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362488" y="5030110"/>
            <a:ext cx="290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V="1">
            <a:off x="3116425" y="3225123"/>
            <a:ext cx="1588" cy="157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594882" y="2727941"/>
            <a:ext cx="2938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Uncertain </a:t>
            </a:r>
            <a:r>
              <a:rPr lang="en-US" sz="1600" dirty="0" smtClean="0"/>
              <a:t>input variable </a:t>
            </a:r>
            <a:r>
              <a:rPr lang="en-US" sz="1600" dirty="0"/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892358" y="1459140"/>
            <a:ext cx="3741330" cy="12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AutoNum type="arabicPeriod"/>
            </a:pPr>
            <a:r>
              <a:rPr lang="en-US" sz="1600" dirty="0"/>
              <a:t>Indicate policy-relevant cases in database of </a:t>
            </a:r>
            <a:r>
              <a:rPr lang="en-US" sz="1600" dirty="0" smtClean="0"/>
              <a:t>model </a:t>
            </a:r>
            <a:r>
              <a:rPr lang="en-US" sz="1600" dirty="0"/>
              <a:t>results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Arial" charset="0"/>
              <a:buAutoNum type="arabicPeriod"/>
            </a:pPr>
            <a:r>
              <a:rPr lang="en-US" sz="1600" dirty="0"/>
              <a:t>Statistical analysis finds low-dimensional clusters with high density of these cases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599150" y="3729948"/>
            <a:ext cx="1169988" cy="69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976725" y="5580973"/>
            <a:ext cx="350954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Font typeface="Arial" charset="0"/>
              <a:buAutoNum type="arabicPeriod" startAt="3"/>
            </a:pPr>
            <a:r>
              <a:rPr lang="en-US" sz="1600" dirty="0"/>
              <a:t>Clusters represent scenarios and driving forces of interest to </a:t>
            </a:r>
            <a:r>
              <a:rPr lang="en-US" sz="1600" dirty="0" smtClean="0"/>
              <a:t>decision makers</a:t>
            </a:r>
            <a:endParaRPr lang="en-US" sz="1800" dirty="0"/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799050" y="328862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3672050" y="358072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3913350" y="3652160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4154650" y="3723598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4251488" y="3406098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3540288" y="3202898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3527588" y="3850598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3514888" y="4498298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3862550" y="452052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4210213" y="4542748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4040350" y="4010935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30"/>
          <p:cNvSpPr>
            <a:spLocks noChangeArrowheads="1"/>
          </p:cNvSpPr>
          <p:nvPr/>
        </p:nvSpPr>
        <p:spPr bwMode="auto">
          <a:xfrm>
            <a:off x="4700750" y="342832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31"/>
          <p:cNvSpPr>
            <a:spLocks noChangeArrowheads="1"/>
          </p:cNvSpPr>
          <p:nvPr/>
        </p:nvSpPr>
        <p:spPr bwMode="auto">
          <a:xfrm>
            <a:off x="4980150" y="3277510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132550" y="3429910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5538950" y="3480710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5615150" y="392997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5665950" y="459037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5386550" y="423477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37"/>
          <p:cNvSpPr>
            <a:spLocks noChangeArrowheads="1"/>
          </p:cNvSpPr>
          <p:nvPr/>
        </p:nvSpPr>
        <p:spPr bwMode="auto">
          <a:xfrm>
            <a:off x="4997613" y="4072848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38"/>
          <p:cNvSpPr>
            <a:spLocks noChangeArrowheads="1"/>
          </p:cNvSpPr>
          <p:nvPr/>
        </p:nvSpPr>
        <p:spPr bwMode="auto">
          <a:xfrm>
            <a:off x="4862675" y="4596723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39"/>
          <p:cNvSpPr>
            <a:spLocks noChangeArrowheads="1"/>
          </p:cNvSpPr>
          <p:nvPr/>
        </p:nvSpPr>
        <p:spPr bwMode="auto">
          <a:xfrm>
            <a:off x="5972338" y="3580723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40"/>
          <p:cNvSpPr>
            <a:spLocks noChangeArrowheads="1"/>
          </p:cNvSpPr>
          <p:nvPr/>
        </p:nvSpPr>
        <p:spPr bwMode="auto">
          <a:xfrm>
            <a:off x="6226338" y="4182385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6140613" y="4572910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2"/>
          <p:cNvSpPr>
            <a:spLocks noChangeArrowheads="1"/>
          </p:cNvSpPr>
          <p:nvPr/>
        </p:nvSpPr>
        <p:spPr bwMode="auto">
          <a:xfrm>
            <a:off x="6004088" y="3904573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43"/>
          <p:cNvSpPr>
            <a:spLocks noChangeArrowheads="1"/>
          </p:cNvSpPr>
          <p:nvPr/>
        </p:nvSpPr>
        <p:spPr bwMode="auto">
          <a:xfrm>
            <a:off x="6105688" y="3236235"/>
            <a:ext cx="109537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44"/>
          <p:cNvSpPr>
            <a:spLocks noChangeArrowheads="1"/>
          </p:cNvSpPr>
          <p:nvPr/>
        </p:nvSpPr>
        <p:spPr bwMode="auto">
          <a:xfrm>
            <a:off x="6275550" y="3642635"/>
            <a:ext cx="109538" cy="1111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4638838" y="4985660"/>
            <a:ext cx="1160462" cy="889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 rot="16200000">
            <a:off x="2779875" y="4044273"/>
            <a:ext cx="703263" cy="841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47"/>
          <p:cNvSpPr>
            <a:spLocks noChangeShapeType="1"/>
          </p:cNvSpPr>
          <p:nvPr/>
        </p:nvSpPr>
        <p:spPr bwMode="auto">
          <a:xfrm flipH="1" flipV="1">
            <a:off x="5326225" y="4437973"/>
            <a:ext cx="12700" cy="116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ounded Rectangle 59"/>
          <p:cNvSpPr/>
          <p:nvPr/>
        </p:nvSpPr>
        <p:spPr bwMode="auto">
          <a:xfrm>
            <a:off x="2704059" y="1359988"/>
            <a:ext cx="3831667" cy="5233485"/>
          </a:xfrm>
          <a:prstGeom prst="round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9739" y="3753613"/>
            <a:ext cx="144013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3123384" y="4416323"/>
            <a:ext cx="144013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4626572" y="4388664"/>
            <a:ext cx="0" cy="6237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V="1">
            <a:off x="5776860" y="4370960"/>
            <a:ext cx="0" cy="6237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384932" y="5113572"/>
            <a:ext cx="2840525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Uncertain input variable 1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757873" y="4685461"/>
            <a:ext cx="2239442" cy="1860304"/>
            <a:chOff x="6757873" y="4685461"/>
            <a:chExt cx="2239442" cy="1860304"/>
          </a:xfrm>
        </p:grpSpPr>
        <p:sp>
          <p:nvSpPr>
            <p:cNvPr id="63" name="Rectangle 62"/>
            <p:cNvSpPr/>
            <p:nvPr/>
          </p:nvSpPr>
          <p:spPr bwMode="auto">
            <a:xfrm>
              <a:off x="7148958" y="4767870"/>
              <a:ext cx="1746304" cy="1406188"/>
            </a:xfrm>
            <a:prstGeom prst="rect">
              <a:avLst/>
            </a:prstGeom>
            <a:solidFill>
              <a:srgbClr val="00CC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7" tIns="44450" rIns="90487" bIns="4445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903727" y="5477329"/>
              <a:ext cx="991535" cy="696730"/>
            </a:xfrm>
            <a:prstGeom prst="rect">
              <a:avLst/>
            </a:prstGeom>
            <a:solidFill>
              <a:srgbClr val="FF0000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7" tIns="44450" rIns="90487" bIns="4445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7221984" y="6207211"/>
              <a:ext cx="160025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000000"/>
                  </a:solidFill>
                </a:rPr>
                <a:t>P</a:t>
              </a:r>
              <a:r>
                <a:rPr lang="en-US" sz="1600" dirty="0" smtClean="0">
                  <a:solidFill>
                    <a:srgbClr val="000000"/>
                  </a:solidFill>
                </a:rPr>
                <a:t>arameter </a:t>
              </a:r>
              <a:r>
                <a:rPr lang="en-US" sz="16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 rot="16200000">
              <a:off x="6127024" y="5316310"/>
              <a:ext cx="160025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P</a:t>
              </a:r>
              <a:r>
                <a:rPr lang="en-US" sz="1600" dirty="0" smtClean="0"/>
                <a:t>arameter </a:t>
              </a:r>
              <a:r>
                <a:rPr lang="en-US" sz="16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2009" y="4932996"/>
              <a:ext cx="120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 smtClean="0">
                  <a:solidFill>
                    <a:srgbClr val="000000"/>
                  </a:solidFill>
                </a:rPr>
                <a:t>Strategy successful</a:t>
              </a:r>
              <a:endParaRPr lang="en-US" sz="1200" b="0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95314" y="5584366"/>
              <a:ext cx="1202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 smtClean="0">
                  <a:solidFill>
                    <a:schemeClr val="bg1"/>
                  </a:solidFill>
                </a:rPr>
                <a:t>Strategy less successful</a:t>
              </a:r>
              <a:endParaRPr lang="en-US" sz="12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4-19 at 10.28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70" y="2524670"/>
            <a:ext cx="4555228" cy="3360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933"/>
            <a:ext cx="9144000" cy="6111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Tradeoff Analysis: </a:t>
            </a:r>
            <a:r>
              <a:rPr lang="en-US" dirty="0" smtClean="0"/>
              <a:t>Allow Decision Makers to Compare Tradeoff Among Strategies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50283" y="3278716"/>
            <a:ext cx="189371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Robust strategy or information to enable decision-makers to make more </a:t>
            </a:r>
            <a:r>
              <a:rPr lang="en-US" dirty="0" smtClean="0"/>
              <a:t>robust</a:t>
            </a:r>
            <a:r>
              <a:rPr lang="en-US" sz="2000" dirty="0" smtClean="0"/>
              <a:t> strategy</a:t>
            </a:r>
            <a:endParaRPr lang="en-US" sz="20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2165870" y="1416688"/>
            <a:ext cx="4717288" cy="5233485"/>
          </a:xfrm>
          <a:prstGeom prst="round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80756" y="3515871"/>
            <a:ext cx="1849041" cy="803044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4. Tradeoff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Analysis</a:t>
            </a:r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084381" y="1485896"/>
            <a:ext cx="315242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Visualization helps </a:t>
            </a:r>
            <a:r>
              <a:rPr lang="en-US" sz="2000" dirty="0" smtClean="0"/>
              <a:t>decision makers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compare strategies</a:t>
            </a:r>
            <a:endParaRPr lang="en-US" sz="2000" dirty="0"/>
          </a:p>
        </p:txBody>
      </p:sp>
      <p:sp>
        <p:nvSpPr>
          <p:cNvPr id="9" name="Down Arrow 8"/>
          <p:cNvSpPr/>
          <p:nvPr/>
        </p:nvSpPr>
        <p:spPr bwMode="auto">
          <a:xfrm rot="16200000">
            <a:off x="7024567" y="3653489"/>
            <a:ext cx="383167" cy="626742"/>
          </a:xfrm>
          <a:prstGeom prst="downArrow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47687" y="206504"/>
            <a:ext cx="8226425" cy="1143000"/>
          </a:xfrm>
        </p:spPr>
        <p:txBody>
          <a:bodyPr/>
          <a:lstStyle/>
          <a:p>
            <a:r>
              <a:rPr lang="en-US" dirty="0" smtClean="0"/>
              <a:t>La Paz/El Alto Bolivia Case Study</a:t>
            </a:r>
          </a:p>
        </p:txBody>
      </p:sp>
      <p:pic>
        <p:nvPicPr>
          <p:cNvPr id="82947" name="Picture 2" descr="http://www.argentinabybus.com/images/turismo-fotos/la_paz_boliv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276522"/>
            <a:ext cx="65786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/>
          <p:cNvSpPr>
            <a:spLocks noGrp="1"/>
          </p:cNvSpPr>
          <p:nvPr>
            <p:ph type="title"/>
          </p:nvPr>
        </p:nvSpPr>
        <p:spPr>
          <a:xfrm>
            <a:off x="152400" y="1134762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Water Supply System for the Cities of La Paz and El Alto, Bolivia</a:t>
            </a:r>
          </a:p>
        </p:txBody>
      </p:sp>
      <p:pic>
        <p:nvPicPr>
          <p:cNvPr id="83971" name="6 Marcador de contenido" descr="historico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4468" r="5876" b="25285"/>
          <a:stretch>
            <a:fillRect/>
          </a:stretch>
        </p:blipFill>
        <p:spPr>
          <a:xfrm>
            <a:off x="3429000" y="-9525"/>
            <a:ext cx="5715000" cy="60118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3 Marcador de contenido" descr="alternativa 1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14468" r="5894" b="24422"/>
          <a:stretch>
            <a:fillRect/>
          </a:stretch>
        </p:blipFill>
        <p:spPr>
          <a:xfrm>
            <a:off x="3733800" y="0"/>
            <a:ext cx="5410200" cy="5872163"/>
          </a:xfrm>
        </p:spPr>
      </p:pic>
      <p:sp>
        <p:nvSpPr>
          <p:cNvPr id="84995" name="6 CuadroTexto"/>
          <p:cNvSpPr txBox="1">
            <a:spLocks noChangeArrowheads="1"/>
          </p:cNvSpPr>
          <p:nvPr/>
        </p:nvSpPr>
        <p:spPr bwMode="auto">
          <a:xfrm>
            <a:off x="122238" y="1258888"/>
            <a:ext cx="3440112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23A6FF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23A6FF"/>
              </a:buClr>
              <a:buChar char="–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23A6FF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23A6FF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</a:t>
            </a:r>
            <a:r>
              <a:rPr lang="en-US" sz="2200" b="0" dirty="0" err="1">
                <a:solidFill>
                  <a:schemeClr val="tx1"/>
                </a:solidFill>
              </a:rPr>
              <a:t>Khara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err="1">
                <a:solidFill>
                  <a:schemeClr val="tx1"/>
                </a:solidFill>
              </a:rPr>
              <a:t>Kkota</a:t>
            </a:r>
            <a:r>
              <a:rPr lang="en-US" sz="2200" b="0" dirty="0">
                <a:solidFill>
                  <a:schemeClr val="tx1"/>
                </a:solidFill>
              </a:rPr>
              <a:t> (14M)  </a:t>
            </a:r>
            <a:r>
              <a:rPr lang="en-US" sz="2200" b="0" dirty="0" smtClean="0">
                <a:solidFill>
                  <a:schemeClr val="tx1"/>
                </a:solidFill>
              </a:rPr>
              <a:t>dam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Increase </a:t>
            </a:r>
            <a:r>
              <a:rPr lang="en-US" sz="2200" b="0" dirty="0" err="1">
                <a:solidFill>
                  <a:schemeClr val="tx1"/>
                </a:solidFill>
              </a:rPr>
              <a:t>Taypichaca</a:t>
            </a:r>
            <a:r>
              <a:rPr lang="en-US" sz="2200" b="0" dirty="0">
                <a:solidFill>
                  <a:schemeClr val="tx1"/>
                </a:solidFill>
              </a:rPr>
              <a:t> (8M) dam to 18M m</a:t>
            </a:r>
            <a:r>
              <a:rPr lang="en-US" sz="2200" b="0" baseline="30000" dirty="0">
                <a:solidFill>
                  <a:schemeClr val="tx1"/>
                </a:solidFill>
              </a:rPr>
              <a:t>3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400 l/s </a:t>
            </a:r>
            <a:r>
              <a:rPr lang="en-US" sz="2200" b="0" dirty="0" err="1">
                <a:solidFill>
                  <a:schemeClr val="tx1"/>
                </a:solidFill>
              </a:rPr>
              <a:t>Khara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err="1">
                <a:solidFill>
                  <a:schemeClr val="tx1"/>
                </a:solidFill>
              </a:rPr>
              <a:t>Kkota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</a:rPr>
              <a:t>canal to El Alto</a:t>
            </a: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400 l/s </a:t>
            </a:r>
            <a:r>
              <a:rPr lang="en-US" sz="2200" b="0" dirty="0" err="1">
                <a:solidFill>
                  <a:schemeClr val="tx1"/>
                </a:solidFill>
              </a:rPr>
              <a:t>Taypichaca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</a:rPr>
              <a:t>canal to El Alto</a:t>
            </a: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BO" sz="2200" dirty="0">
              <a:solidFill>
                <a:schemeClr val="tx1"/>
              </a:solidFill>
            </a:endParaRPr>
          </a:p>
        </p:txBody>
      </p:sp>
      <p:sp>
        <p:nvSpPr>
          <p:cNvPr id="84996" name="1 Título"/>
          <p:cNvSpPr>
            <a:spLocks noGrp="1"/>
          </p:cNvSpPr>
          <p:nvPr>
            <p:ph type="title"/>
          </p:nvPr>
        </p:nvSpPr>
        <p:spPr>
          <a:xfrm>
            <a:off x="0" y="115888"/>
            <a:ext cx="3562350" cy="1143000"/>
          </a:xfrm>
        </p:spPr>
        <p:txBody>
          <a:bodyPr/>
          <a:lstStyle/>
          <a:p>
            <a:r>
              <a:rPr lang="en-US" sz="2800" smtClean="0"/>
              <a:t>Infrastructure Alternative No.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3 Marcador de contenido" descr="alternativa 2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4468" r="5876" b="25285"/>
          <a:stretch>
            <a:fillRect/>
          </a:stretch>
        </p:blipFill>
        <p:spPr>
          <a:xfrm>
            <a:off x="3709988" y="0"/>
            <a:ext cx="5434012" cy="5715000"/>
          </a:xfrm>
        </p:spPr>
      </p:pic>
      <p:sp>
        <p:nvSpPr>
          <p:cNvPr id="86019" name="4 CuadroTexto"/>
          <p:cNvSpPr txBox="1">
            <a:spLocks noChangeArrowheads="1"/>
          </p:cNvSpPr>
          <p:nvPr/>
        </p:nvSpPr>
        <p:spPr bwMode="auto">
          <a:xfrm>
            <a:off x="169069" y="1332470"/>
            <a:ext cx="3467100" cy="4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23A6FF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23A6FF"/>
              </a:buClr>
              <a:buChar char="–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23A6FF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23A6FF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Increase </a:t>
            </a:r>
            <a:r>
              <a:rPr lang="en-US" sz="2200" b="0" dirty="0" err="1">
                <a:solidFill>
                  <a:schemeClr val="tx1"/>
                </a:solidFill>
              </a:rPr>
              <a:t>Taypichaca</a:t>
            </a:r>
            <a:r>
              <a:rPr lang="en-US" sz="2200" b="0" dirty="0">
                <a:solidFill>
                  <a:schemeClr val="tx1"/>
                </a:solidFill>
              </a:rPr>
              <a:t> dam capacity from 8M to 18M </a:t>
            </a:r>
            <a:r>
              <a:rPr lang="en-US" sz="2200" b="0" dirty="0" smtClean="0">
                <a:solidFill>
                  <a:schemeClr val="tx1"/>
                </a:solidFill>
              </a:rPr>
              <a:t>m</a:t>
            </a:r>
            <a:r>
              <a:rPr lang="en-US" sz="2200" b="0" baseline="30000" dirty="0" smtClean="0">
                <a:solidFill>
                  <a:schemeClr val="tx1"/>
                </a:solidFill>
              </a:rPr>
              <a:t>3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New water capture structures </a:t>
            </a:r>
            <a:r>
              <a:rPr lang="en-US" sz="2200" b="0" dirty="0">
                <a:solidFill>
                  <a:schemeClr val="tx1"/>
                </a:solidFill>
              </a:rPr>
              <a:t>in </a:t>
            </a:r>
            <a:r>
              <a:rPr lang="en-US" sz="2200" b="0" dirty="0" err="1">
                <a:solidFill>
                  <a:schemeClr val="tx1"/>
                </a:solidFill>
              </a:rPr>
              <a:t>Janchallani</a:t>
            </a:r>
            <a:r>
              <a:rPr lang="en-US" sz="2200" b="0" dirty="0">
                <a:solidFill>
                  <a:schemeClr val="tx1"/>
                </a:solidFill>
              </a:rPr>
              <a:t> and </a:t>
            </a:r>
            <a:r>
              <a:rPr lang="en-US" sz="2200" b="0" dirty="0" err="1">
                <a:solidFill>
                  <a:schemeClr val="tx1"/>
                </a:solidFill>
              </a:rPr>
              <a:t>Jacha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err="1">
                <a:solidFill>
                  <a:schemeClr val="tx1"/>
                </a:solidFill>
              </a:rPr>
              <a:t>Waquiwina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</a:rPr>
              <a:t>watersheds to the </a:t>
            </a:r>
            <a:r>
              <a:rPr lang="en-US" sz="2200" b="0" dirty="0" err="1" smtClean="0">
                <a:solidFill>
                  <a:schemeClr val="tx1"/>
                </a:solidFill>
              </a:rPr>
              <a:t>Taypichaca</a:t>
            </a:r>
            <a:r>
              <a:rPr lang="en-US" sz="2200" b="0" dirty="0" smtClean="0">
                <a:solidFill>
                  <a:schemeClr val="tx1"/>
                </a:solidFill>
              </a:rPr>
              <a:t> Dam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New </a:t>
            </a:r>
            <a:r>
              <a:rPr lang="en-US" sz="2200" b="0" dirty="0">
                <a:solidFill>
                  <a:schemeClr val="tx1"/>
                </a:solidFill>
              </a:rPr>
              <a:t>800 l/s </a:t>
            </a:r>
            <a:r>
              <a:rPr lang="en-US" sz="2200" b="0" dirty="0" err="1">
                <a:solidFill>
                  <a:schemeClr val="tx1"/>
                </a:solidFill>
              </a:rPr>
              <a:t>Taypichaca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</a:rPr>
              <a:t>canal to El Alto</a:t>
            </a: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BO" sz="2200" dirty="0">
              <a:solidFill>
                <a:schemeClr val="tx1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0" y="52388"/>
            <a:ext cx="356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6pPr>
            <a:lvl7pPr marL="9144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7pPr>
            <a:lvl8pPr marL="13716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8pPr>
            <a:lvl9pPr marL="18288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9pPr>
          </a:lstStyle>
          <a:p>
            <a:pPr>
              <a:defRPr/>
            </a:pPr>
            <a:r>
              <a:rPr lang="en-US" sz="2800" kern="0" dirty="0" smtClean="0"/>
              <a:t>Infrastructure Alternative No. 2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3 Marcador de contenido" descr="Alternativa 3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4468" r="5876" b="24422"/>
          <a:stretch>
            <a:fillRect/>
          </a:stretch>
        </p:blipFill>
        <p:spPr>
          <a:xfrm>
            <a:off x="3714750" y="0"/>
            <a:ext cx="5429250" cy="5791200"/>
          </a:xfrm>
        </p:spPr>
      </p:pic>
      <p:sp>
        <p:nvSpPr>
          <p:cNvPr id="87043" name="4 CuadroTexto"/>
          <p:cNvSpPr txBox="1">
            <a:spLocks noChangeArrowheads="1"/>
          </p:cNvSpPr>
          <p:nvPr/>
        </p:nvSpPr>
        <p:spPr bwMode="auto">
          <a:xfrm>
            <a:off x="209550" y="1065213"/>
            <a:ext cx="3429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rgbClr val="23A6FF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50000"/>
              </a:spcBef>
              <a:buClr>
                <a:srgbClr val="23A6FF"/>
              </a:buClr>
              <a:buChar char="–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buClr>
                <a:srgbClr val="23A6FF"/>
              </a:buClr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buClr>
                <a:srgbClr val="23A6FF"/>
              </a:buCl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90"/>
              </a:buClr>
              <a:buSzPct val="80000"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</a:t>
            </a:r>
            <a:r>
              <a:rPr lang="en-US" sz="2200" b="0" dirty="0" err="1">
                <a:solidFill>
                  <a:schemeClr val="tx1"/>
                </a:solidFill>
              </a:rPr>
              <a:t>Kaluyo</a:t>
            </a:r>
            <a:r>
              <a:rPr lang="en-US" sz="2200" b="0" dirty="0">
                <a:solidFill>
                  <a:schemeClr val="tx1"/>
                </a:solidFill>
              </a:rPr>
              <a:t> dam of 10.6M m</a:t>
            </a:r>
            <a:r>
              <a:rPr lang="en-US" sz="2200" b="0" baseline="30000" dirty="0">
                <a:solidFill>
                  <a:schemeClr val="tx1"/>
                </a:solidFill>
              </a:rPr>
              <a:t>3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</a:t>
            </a:r>
            <a:r>
              <a:rPr lang="en-US" sz="2200" b="0" dirty="0" smtClean="0">
                <a:solidFill>
                  <a:schemeClr val="tx1"/>
                </a:solidFill>
              </a:rPr>
              <a:t>water capture structure in the </a:t>
            </a:r>
            <a:r>
              <a:rPr lang="en-US" sz="2200" b="0" dirty="0" err="1" smtClean="0">
                <a:solidFill>
                  <a:schemeClr val="tx1"/>
                </a:solidFill>
              </a:rPr>
              <a:t>Chacaltaya</a:t>
            </a:r>
            <a:r>
              <a:rPr lang="en-US" sz="2200" b="0" dirty="0" smtClean="0">
                <a:solidFill>
                  <a:schemeClr val="tx1"/>
                </a:solidFill>
              </a:rPr>
              <a:t> watershed to the </a:t>
            </a:r>
            <a:r>
              <a:rPr lang="en-US" sz="2200" b="0" dirty="0" err="1" smtClean="0">
                <a:solidFill>
                  <a:schemeClr val="tx1"/>
                </a:solidFill>
              </a:rPr>
              <a:t>Kaluyo</a:t>
            </a:r>
            <a:r>
              <a:rPr lang="en-US" sz="2200" b="0" dirty="0" smtClean="0">
                <a:solidFill>
                  <a:schemeClr val="tx1"/>
                </a:solidFill>
              </a:rPr>
              <a:t> Dam</a:t>
            </a: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1000 l/s </a:t>
            </a:r>
            <a:r>
              <a:rPr lang="en-US" sz="2200" b="0" dirty="0" err="1">
                <a:solidFill>
                  <a:schemeClr val="tx1"/>
                </a:solidFill>
              </a:rPr>
              <a:t>Kaluyo</a:t>
            </a:r>
            <a:r>
              <a:rPr lang="en-US" sz="2200" b="0" dirty="0">
                <a:solidFill>
                  <a:schemeClr val="tx1"/>
                </a:solidFill>
              </a:rPr>
              <a:t> </a:t>
            </a:r>
            <a:r>
              <a:rPr lang="en-US" sz="2200" b="0" dirty="0" smtClean="0">
                <a:solidFill>
                  <a:schemeClr val="tx1"/>
                </a:solidFill>
              </a:rPr>
              <a:t>canal to La Paz</a:t>
            </a:r>
            <a:endParaRPr lang="en-US" sz="2200" b="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sz="2200" b="0" dirty="0">
                <a:solidFill>
                  <a:schemeClr val="tx1"/>
                </a:solidFill>
              </a:rPr>
              <a:t>New 800 l/s </a:t>
            </a:r>
            <a:r>
              <a:rPr lang="en-US" sz="2200" b="0" dirty="0" err="1">
                <a:solidFill>
                  <a:schemeClr val="tx1"/>
                </a:solidFill>
              </a:rPr>
              <a:t>Milluni</a:t>
            </a:r>
            <a:r>
              <a:rPr lang="en-US" sz="2200" b="0" dirty="0">
                <a:solidFill>
                  <a:schemeClr val="tx1"/>
                </a:solidFill>
              </a:rPr>
              <a:t> canal to El Alto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0" y="52388"/>
            <a:ext cx="356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CC66"/>
                </a:solidFill>
                <a:latin typeface="Arial" pitchFamily="-110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6pPr>
            <a:lvl7pPr marL="9144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7pPr>
            <a:lvl8pPr marL="13716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8pPr>
            <a:lvl9pPr marL="18288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7C00"/>
                </a:solidFill>
                <a:latin typeface="Arial" pitchFamily="-110" charset="0"/>
              </a:defRPr>
            </a:lvl9pPr>
          </a:lstStyle>
          <a:p>
            <a:pPr>
              <a:defRPr/>
            </a:pPr>
            <a:r>
              <a:rPr lang="en-US" sz="2800" kern="0" dirty="0" smtClean="0"/>
              <a:t>Infrastructure Alternative No. 3</a:t>
            </a:r>
            <a:endParaRPr lang="en-US" sz="28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alternatives in WEAP</a:t>
            </a:r>
            <a:endParaRPr lang="es-CO" dirty="0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250"/>
          <a:stretch>
            <a:fillRect/>
          </a:stretch>
        </p:blipFill>
        <p:spPr bwMode="auto">
          <a:xfrm>
            <a:off x="23813" y="1371600"/>
            <a:ext cx="9120187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130175"/>
            <a:ext cx="9144000" cy="1089025"/>
          </a:xfrm>
        </p:spPr>
        <p:txBody>
          <a:bodyPr/>
          <a:lstStyle/>
          <a:p>
            <a:r>
              <a:rPr lang="en-US" altLang="en-US" sz="2800" smtClean="0"/>
              <a:t>“</a:t>
            </a:r>
            <a:r>
              <a:rPr lang="en-US" sz="2800" smtClean="0"/>
              <a:t>XLRM</a:t>
            </a:r>
            <a:r>
              <a:rPr lang="en-US" altLang="en-US" sz="2800" smtClean="0"/>
              <a:t>”</a:t>
            </a:r>
            <a:r>
              <a:rPr lang="en-US" sz="2800" smtClean="0"/>
              <a:t> Framework to support problem formulation and analytical design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/>
        </p:nvGraphicFramePr>
        <p:xfrm>
          <a:off x="228600" y="1417638"/>
          <a:ext cx="8686800" cy="4503738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639670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Uncertainty Factors (X)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Response Packages (L)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4D3"/>
                    </a:solidFill>
                  </a:tcPr>
                </a:tc>
              </a:tr>
              <a:tr h="1641234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Uncertain factors outside of the control of water managers which form the basis of scenarios analysis.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Management strategies available to water managers: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Current 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Planned strategies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A"/>
                    </a:solidFill>
                  </a:tcPr>
                </a:tc>
              </a:tr>
              <a:tr h="365732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Models (R)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4D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Performance Metrics (M)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4D3"/>
                    </a:solidFill>
                  </a:tcPr>
                </a:tc>
              </a:tr>
              <a:tr h="185710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Models to produce metrics of performance (M) for each strategy (L) in the face of ensembles of uncertainties (X)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Results of interest, metrics used to evaluate the performance of strategies under consideration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EA"/>
                    </a:solidFill>
                  </a:tcPr>
                </a:tc>
              </a:tr>
            </a:tbl>
          </a:graphicData>
        </a:graphic>
      </p:graphicFrame>
      <p:pic>
        <p:nvPicPr>
          <p:cNvPr id="89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5211763"/>
            <a:ext cx="27257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46112"/>
          </a:xfrm>
        </p:spPr>
        <p:txBody>
          <a:bodyPr/>
          <a:lstStyle/>
          <a:p>
            <a:r>
              <a:rPr lang="en-US" sz="3600" smtClean="0"/>
              <a:t>Resulting XLRM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552507"/>
              </p:ext>
            </p:extLst>
          </p:nvPr>
        </p:nvGraphicFramePr>
        <p:xfrm>
          <a:off x="762000" y="1123950"/>
          <a:ext cx="7848600" cy="4895850"/>
        </p:xfrm>
        <a:graphic>
          <a:graphicData uri="http://schemas.openxmlformats.org/drawingml/2006/table">
            <a:tbl>
              <a:tblPr/>
              <a:tblGrid>
                <a:gridCol w="4014788"/>
                <a:gridCol w="3833812"/>
              </a:tblGrid>
              <a:tr h="26245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Uncertainty Factors (X)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(cuerpo)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4610" marR="54610" marT="27285" marB="27285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Response Packages (L)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44061"/>
                        </a:solidFill>
                        <a:effectLst/>
                        <a:latin typeface="Arial(cuerpo)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4610" marR="54610" marT="27301" marB="27301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14312">
                <a:tc>
                  <a:txBody>
                    <a:bodyPr/>
                    <a:lstStyle>
                      <a:lvl1pPr marL="457200" indent="-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Climate change and vulnerability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Population growth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Per capita water use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Changes in water allocation policy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Growth in irrigated areas</a:t>
                      </a:r>
                    </a:p>
                  </a:txBody>
                  <a:tcPr marL="54610" marR="54610" marT="27285" marB="27285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Infrastructure Alternatives 1, 2 and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Source watershed conservation plans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Increased irrigation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Reduce losses in potable water distribution system</a:t>
                      </a:r>
                    </a:p>
                  </a:txBody>
                  <a:tcPr marL="54610" marR="54610" marT="27301" marB="27301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8259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Model (R) </a:t>
                      </a:r>
                    </a:p>
                  </a:txBody>
                  <a:tcPr marL="52311" marR="52311" marT="26145" marB="26145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Performance Metrics (M) </a:t>
                      </a:r>
                      <a:endParaRPr kumimoji="0" lang="en-US" sz="1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(cuerpo)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4610" marR="54610" marT="27302" marB="27302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50826">
                <a:tc>
                  <a:txBody>
                    <a:bodyPr/>
                    <a:lstStyle>
                      <a:lvl1pPr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2311" marR="52311" marT="26145" marB="26145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50000"/>
                        </a:spcBef>
                        <a:buClr>
                          <a:srgbClr val="23A6FF"/>
                        </a:buClr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590"/>
                        </a:buClr>
                        <a:buSzPct val="80000"/>
                        <a:defRPr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Satisfaction of potable water demands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Satisfaction of irrigation water demands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System losses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(cuerpo)" charset="0"/>
                          <a:ea typeface="MS PGothic" panose="020B0600070205080204" pitchFamily="34" charset="-128"/>
                        </a:rPr>
                        <a:t>Reservoir storage</a:t>
                      </a:r>
                    </a:p>
                  </a:txBody>
                  <a:tcPr marL="54610" marR="54610" marT="27302" marB="27302"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472113"/>
            <a:ext cx="20939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r="18375" b="29167"/>
          <a:stretch>
            <a:fillRect/>
          </a:stretch>
        </p:blipFill>
        <p:spPr bwMode="auto">
          <a:xfrm>
            <a:off x="1589088" y="3679825"/>
            <a:ext cx="22431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Project Objectives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/>
              <a:t>Evaluate (in physical and cost terms) the impacts of climate change on a subset of infrastructures (roads, hydro‐power and irrigation)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Develop and test a framework for investment decision-making that can be </a:t>
            </a:r>
            <a:r>
              <a:rPr lang="ja-JP" altLang="en-US" sz="2800" smtClean="0"/>
              <a:t>‘</a:t>
            </a:r>
            <a:r>
              <a:rPr lang="en-US" altLang="ja-JP" sz="2800" dirty="0" smtClean="0"/>
              <a:t>robust</a:t>
            </a:r>
            <a:r>
              <a:rPr lang="ja-JP" altLang="en-US" sz="2800" smtClean="0"/>
              <a:t>’</a:t>
            </a:r>
            <a:r>
              <a:rPr lang="en-US" altLang="ja-JP" sz="2800" dirty="0" smtClean="0"/>
              <a:t> under a wide range of climate outcomes; 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Formulate actionable recommendations for decision makers to enhance climate resilience of infrastructure development</a:t>
            </a:r>
            <a:r>
              <a:rPr lang="en-US" dirty="0" smtClean="0"/>
              <a:t>.</a:t>
            </a:r>
          </a:p>
          <a:p>
            <a:pPr marL="514350" indent="-51435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Frequency of failure to meet at least 80% of potable water demand in El Alto</a:t>
            </a:r>
            <a:endParaRPr lang="es-CO" sz="3200" dirty="0" smtClean="0"/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"/>
          <a:stretch>
            <a:fillRect/>
          </a:stretch>
        </p:blipFill>
        <p:spPr bwMode="auto">
          <a:xfrm>
            <a:off x="0" y="1338263"/>
            <a:ext cx="9144000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together, in Spanish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3" y="1417637"/>
            <a:ext cx="8641493" cy="535386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the Effort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an iterative cycle of modeling, analysis, and interaction with decision makers, arrived a preferred alternative.</a:t>
            </a:r>
          </a:p>
          <a:p>
            <a:r>
              <a:rPr lang="en-US" dirty="0" smtClean="0"/>
              <a:t>The preferred alternative included elements of Alternative 1 and 2, along with investments in source watershed rehabilitation and irrigation improvements investments.</a:t>
            </a:r>
          </a:p>
          <a:p>
            <a:r>
              <a:rPr lang="en-US" dirty="0" smtClean="0"/>
              <a:t>This preferred alternative is now the focus of environmental documentation, design, and financial planning efforts.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MS PGothic" charset="0"/>
              </a:rPr>
              <a:t>Our Project Team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323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Arial" charset="0"/>
                <a:ea typeface="MS PGothic" charset="0"/>
              </a:rPr>
              <a:t>SEI</a:t>
            </a:r>
          </a:p>
          <a:p>
            <a:r>
              <a:rPr lang="en-US">
                <a:latin typeface="Arial" charset="0"/>
                <a:ea typeface="MS PGothic" charset="0"/>
              </a:rPr>
              <a:t>RAND</a:t>
            </a:r>
            <a:endParaRPr lang="en-US" b="0">
              <a:latin typeface="Arial" charset="0"/>
              <a:ea typeface="MS PGothic" charset="0"/>
            </a:endParaRPr>
          </a:p>
          <a:p>
            <a:r>
              <a:rPr lang="en-US">
                <a:latin typeface="Arial" charset="0"/>
                <a:ea typeface="MS PGothic" charset="0"/>
              </a:rPr>
              <a:t>KTH</a:t>
            </a:r>
          </a:p>
          <a:p>
            <a:r>
              <a:rPr lang="en-US" b="0">
                <a:latin typeface="Arial" charset="0"/>
                <a:ea typeface="MS PGothic" charset="0"/>
              </a:rPr>
              <a:t>University of Cape Town</a:t>
            </a:r>
          </a:p>
          <a:p>
            <a:r>
              <a:rPr lang="en-US" b="0">
                <a:latin typeface="Arial" charset="0"/>
                <a:ea typeface="MS PGothic" charset="0"/>
              </a:rPr>
              <a:t>Rhodes University</a:t>
            </a:r>
          </a:p>
          <a:p>
            <a:r>
              <a:rPr lang="en-US" b="0">
                <a:latin typeface="Arial" charset="0"/>
                <a:ea typeface="MS PGothic" charset="0"/>
              </a:rPr>
              <a:t>International Institute for Water and the Environment</a:t>
            </a:r>
          </a:p>
          <a:p>
            <a:r>
              <a:rPr lang="en-US" b="0">
                <a:latin typeface="Arial" charset="0"/>
                <a:ea typeface="MS PGothic" charset="0"/>
              </a:rPr>
              <a:t>The Nile Basin Initiative</a:t>
            </a:r>
          </a:p>
          <a:p>
            <a:pPr lvl="1"/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E78A5C"/>
                </a:solidFill>
              </a:rPr>
              <a:t>Project Focuses on Continent-Wide Analysis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3" t="6503" r="4230" b="5227"/>
          <a:stretch/>
        </p:blipFill>
        <p:spPr bwMode="auto">
          <a:xfrm>
            <a:off x="457200" y="1617133"/>
            <a:ext cx="3870424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Africa Power Pools by Generation Capacity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27624" y="1617133"/>
            <a:ext cx="4630109" cy="398621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Rectangle 2"/>
          <p:cNvSpPr/>
          <p:nvPr/>
        </p:nvSpPr>
        <p:spPr>
          <a:xfrm>
            <a:off x="829733" y="5135602"/>
            <a:ext cx="152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Orange-</a:t>
            </a:r>
            <a:r>
              <a:rPr lang="en-US" dirty="0" err="1" smtClean="0"/>
              <a:t>Senqu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46964" y="2851203"/>
            <a:ext cx="55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1435" y="4311134"/>
            <a:ext cx="96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Zambezi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3067" y="3623733"/>
            <a:ext cx="78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Congo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9419" y="3429000"/>
            <a:ext cx="67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52441" y="2481871"/>
            <a:ext cx="69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Niger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2297205"/>
            <a:ext cx="91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Senegal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7404" y="117316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Seven Water Basins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23564" y="122345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Power Pools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69442" y="3429001"/>
            <a:ext cx="2488557" cy="1397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5826667"/>
            <a:ext cx="292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 Five project level studies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Project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096933"/>
            <a:ext cx="7351761" cy="1024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i="1" dirty="0" smtClean="0"/>
              <a:t>How to address uncertainty in climate projections (and other trends)?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-280747" y="1436155"/>
            <a:ext cx="3135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Infrastructure Investment Plans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031" y="2452284"/>
            <a:ext cx="3029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Climate projections and other uncertainties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06801" y="2159727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Impacts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82267" y="1944284"/>
            <a:ext cx="220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Potential Reponses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44801" y="1944284"/>
            <a:ext cx="116840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97201" y="2682947"/>
            <a:ext cx="1016000" cy="2154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1" y="2518248"/>
            <a:ext cx="101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1335" y="3896604"/>
            <a:ext cx="756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PIDA+ plans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Develop WEAP and GAMs models of the basins and power pools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models to assess impacts of climate and other trends on infrastructure and system performance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48415" y="3662892"/>
            <a:ext cx="7484161" cy="27896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3304"/>
            <a:ext cx="9144000" cy="61118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Use Robust Decision Making (RDM) Approach, </a:t>
            </a:r>
            <a:br>
              <a:rPr lang="en-US" sz="3600" dirty="0" smtClean="0"/>
            </a:br>
            <a:r>
              <a:rPr lang="en-US" sz="3600" dirty="0" smtClean="0"/>
              <a:t>Which Runs the Analysis “Backwards”</a:t>
            </a:r>
            <a:br>
              <a:rPr lang="en-US" sz="36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553" y="3690418"/>
            <a:ext cx="7373043" cy="275082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US" dirty="0" smtClean="0"/>
              <a:t>Start with a proposed strategy</a:t>
            </a:r>
            <a:endParaRPr lang="en-US" dirty="0" smtClean="0">
              <a:solidFill>
                <a:schemeClr val="bg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multiple </a:t>
            </a:r>
            <a:r>
              <a:rPr lang="en-US" dirty="0" smtClean="0"/>
              <a:t>model runs to </a:t>
            </a:r>
            <a:r>
              <a:rPr lang="en-US" dirty="0"/>
              <a:t>identify </a:t>
            </a:r>
            <a:r>
              <a:rPr lang="en-US" dirty="0" smtClean="0"/>
              <a:t>conditions that best distinguish futures where strategy does and does not meet its goals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US" dirty="0" smtClean="0"/>
              <a:t>Identify steps that can </a:t>
            </a:r>
            <a:r>
              <a:rPr lang="en-US" dirty="0"/>
              <a:t>be taken so </a:t>
            </a:r>
            <a:r>
              <a:rPr lang="en-US" dirty="0" smtClean="0"/>
              <a:t>strategy </a:t>
            </a:r>
            <a:r>
              <a:rPr lang="en-US" dirty="0"/>
              <a:t>may succeed </a:t>
            </a:r>
            <a:r>
              <a:rPr lang="en-US" dirty="0" smtClean="0"/>
              <a:t>over </a:t>
            </a:r>
            <a:r>
              <a:rPr lang="en-US" dirty="0"/>
              <a:t>wider range of </a:t>
            </a:r>
            <a:r>
              <a:rPr lang="en-US" dirty="0" smtClean="0"/>
              <a:t>futures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4830" y="1939925"/>
            <a:ext cx="2449362" cy="12700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cs typeface="Arial Unicode MS" charset="0"/>
              </a:rPr>
              <a:t>Proposed</a:t>
            </a:r>
            <a:br>
              <a:rPr lang="en-US" sz="2000" b="1" dirty="0" smtClean="0">
                <a:cs typeface="Arial Unicode MS" charset="0"/>
              </a:rPr>
            </a:br>
            <a:r>
              <a:rPr lang="en-US" sz="2000" b="1" dirty="0" smtClean="0">
                <a:cs typeface="Arial Unicode MS" charset="0"/>
              </a:rPr>
              <a:t>strategy</a:t>
            </a:r>
            <a:endParaRPr lang="en-US" sz="2000" b="1" dirty="0">
              <a:cs typeface="Arial Unicode MS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825" y="1939925"/>
            <a:ext cx="2682732" cy="1270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/>
              <a:t>Identify vulnerabilities of this </a:t>
            </a:r>
            <a:r>
              <a:rPr lang="en-US" sz="2000" b="1" dirty="0" smtClean="0"/>
              <a:t>strategy</a:t>
            </a:r>
            <a:endParaRPr lang="en-US" sz="20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46794" y="1939925"/>
            <a:ext cx="2364110" cy="12700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cs typeface="Arial Unicode MS" charset="0"/>
              </a:rPr>
              <a:t>Develop strategy adaptations to reduce vulnerabilities </a:t>
            </a:r>
            <a:endParaRPr lang="en-US" sz="2000" b="1" dirty="0">
              <a:cs typeface="Arial Unicode MS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775840" y="1454492"/>
            <a:ext cx="3666295" cy="3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7013" indent="-227013" algn="ctr" defTabSz="97155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dirty="0" smtClean="0"/>
              <a:t>“RDM Process”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2732852" y="242362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912934" y="245764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213341" y="3492789"/>
            <a:ext cx="677972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994445" y="3243303"/>
            <a:ext cx="0" cy="2721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236020" y="3197943"/>
            <a:ext cx="0" cy="3175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933"/>
            <a:ext cx="9144000" cy="611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RDM Uses Analytics to Facilitate New Conversation with Decision Makers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55444" y="1389656"/>
            <a:ext cx="6582249" cy="4403219"/>
            <a:chOff x="1036025" y="722841"/>
            <a:chExt cx="6582249" cy="4403219"/>
          </a:xfrm>
        </p:grpSpPr>
        <p:grpSp>
          <p:nvGrpSpPr>
            <p:cNvPr id="19" name="Shape 50"/>
            <p:cNvGrpSpPr/>
            <p:nvPr/>
          </p:nvGrpSpPr>
          <p:grpSpPr>
            <a:xfrm>
              <a:off x="1036025" y="722841"/>
              <a:ext cx="6582249" cy="4403219"/>
              <a:chOff x="1036025" y="722841"/>
              <a:chExt cx="6582249" cy="4403219"/>
            </a:xfrm>
          </p:grpSpPr>
          <p:sp>
            <p:nvSpPr>
              <p:cNvPr id="21" name="Shape 51"/>
              <p:cNvSpPr/>
              <p:nvPr/>
            </p:nvSpPr>
            <p:spPr>
              <a:xfrm>
                <a:off x="3586875" y="722841"/>
                <a:ext cx="2015699" cy="11424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/>
                  <a:t>1. Participatory Scoping</a:t>
                </a:r>
              </a:p>
            </p:txBody>
          </p:sp>
          <p:sp>
            <p:nvSpPr>
              <p:cNvPr id="24" name="Shape 52"/>
              <p:cNvSpPr/>
              <p:nvPr/>
            </p:nvSpPr>
            <p:spPr>
              <a:xfrm>
                <a:off x="5602575" y="2587587"/>
                <a:ext cx="2015699" cy="10803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 b="1" dirty="0"/>
                  <a:t>2. System </a:t>
                </a:r>
                <a:r>
                  <a:rPr lang="en" b="1" dirty="0" smtClean="0"/>
                  <a:t>Evaluation across Many Cases</a:t>
                </a:r>
                <a:endParaRPr lang="en" b="1" dirty="0"/>
              </a:p>
            </p:txBody>
          </p:sp>
          <p:sp>
            <p:nvSpPr>
              <p:cNvPr id="25" name="Shape 53"/>
              <p:cNvSpPr/>
              <p:nvPr/>
            </p:nvSpPr>
            <p:spPr>
              <a:xfrm>
                <a:off x="3566950" y="3818908"/>
                <a:ext cx="2015699" cy="10803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 b="1" dirty="0"/>
                  <a:t>3. Vulnerability Assessment</a:t>
                </a:r>
              </a:p>
            </p:txBody>
          </p:sp>
          <p:sp>
            <p:nvSpPr>
              <p:cNvPr id="26" name="Shape 54"/>
              <p:cNvSpPr/>
              <p:nvPr/>
            </p:nvSpPr>
            <p:spPr>
              <a:xfrm>
                <a:off x="1317575" y="2587812"/>
                <a:ext cx="2015699" cy="1080300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 b="1"/>
                  <a:t>4. Adaptation Tradeoffs</a:t>
                </a:r>
              </a:p>
            </p:txBody>
          </p:sp>
          <p:cxnSp>
            <p:nvCxnSpPr>
              <p:cNvPr id="27" name="Shape 55"/>
              <p:cNvCxnSpPr>
                <a:endCxn id="24" idx="0"/>
              </p:cNvCxnSpPr>
              <p:nvPr/>
            </p:nvCxnSpPr>
            <p:spPr>
              <a:xfrm>
                <a:off x="5528324" y="1803087"/>
                <a:ext cx="1082100" cy="7845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8" name="Shape 56"/>
              <p:cNvCxnSpPr/>
              <p:nvPr/>
            </p:nvCxnSpPr>
            <p:spPr>
              <a:xfrm flipH="1">
                <a:off x="5581124" y="3667887"/>
                <a:ext cx="976500" cy="8283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9" name="Shape 57"/>
              <p:cNvCxnSpPr/>
              <p:nvPr/>
            </p:nvCxnSpPr>
            <p:spPr>
              <a:xfrm>
                <a:off x="2657650" y="3680631"/>
                <a:ext cx="909299" cy="691799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cxnSp>
            <p:nvCxnSpPr>
              <p:cNvPr id="30" name="Shape 58"/>
              <p:cNvCxnSpPr/>
              <p:nvPr/>
            </p:nvCxnSpPr>
            <p:spPr>
              <a:xfrm flipH="1">
                <a:off x="2359449" y="1731939"/>
                <a:ext cx="1207500" cy="825899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sp>
            <p:nvSpPr>
              <p:cNvPr id="37" name="Shape 65"/>
              <p:cNvSpPr txBox="1"/>
              <p:nvPr/>
            </p:nvSpPr>
            <p:spPr>
              <a:xfrm>
                <a:off x="5825525" y="1497350"/>
                <a:ext cx="1507199" cy="691799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Scenarios and </a:t>
                </a:r>
              </a:p>
              <a:p>
                <a:pPr lvl="0" rtl="0">
                  <a:buNone/>
                </a:pPr>
                <a:r>
                  <a:rPr lang="en"/>
                  <a:t>strategies </a:t>
                </a:r>
              </a:p>
            </p:txBody>
          </p:sp>
          <p:sp>
            <p:nvSpPr>
              <p:cNvPr id="38" name="Shape 66"/>
              <p:cNvSpPr txBox="1"/>
              <p:nvPr/>
            </p:nvSpPr>
            <p:spPr>
              <a:xfrm>
                <a:off x="6257501" y="3607537"/>
                <a:ext cx="1280699" cy="691799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 dirty="0"/>
                  <a:t>Outcomes</a:t>
                </a:r>
              </a:p>
            </p:txBody>
          </p:sp>
          <p:sp>
            <p:nvSpPr>
              <p:cNvPr id="39" name="Shape 67"/>
              <p:cNvSpPr txBox="1"/>
              <p:nvPr/>
            </p:nvSpPr>
            <p:spPr>
              <a:xfrm>
                <a:off x="1988295" y="3928760"/>
                <a:ext cx="1528260" cy="691799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 dirty="0"/>
                  <a:t>Vulnerabilities</a:t>
                </a:r>
              </a:p>
              <a:p>
                <a:pPr lvl="0" rtl="0">
                  <a:buNone/>
                </a:pPr>
                <a:r>
                  <a:rPr lang="en" dirty="0"/>
                  <a:t>and leading strategies</a:t>
                </a:r>
              </a:p>
            </p:txBody>
          </p:sp>
          <p:sp>
            <p:nvSpPr>
              <p:cNvPr id="40" name="Shape 68"/>
              <p:cNvSpPr txBox="1"/>
              <p:nvPr/>
            </p:nvSpPr>
            <p:spPr>
              <a:xfrm>
                <a:off x="4148024" y="2190737"/>
                <a:ext cx="1574823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 dirty="0"/>
                  <a:t>Vulnerabilities</a:t>
                </a:r>
              </a:p>
            </p:txBody>
          </p:sp>
          <p:sp>
            <p:nvSpPr>
              <p:cNvPr id="41" name="Shape 70"/>
              <p:cNvSpPr txBox="1"/>
              <p:nvPr/>
            </p:nvSpPr>
            <p:spPr>
              <a:xfrm>
                <a:off x="1036025" y="4620560"/>
                <a:ext cx="1131600" cy="5055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/>
                  <a:t>Robust </a:t>
                </a:r>
              </a:p>
              <a:p>
                <a:pPr lvl="0" algn="ctr" rtl="0">
                  <a:buNone/>
                </a:pPr>
                <a:r>
                  <a:rPr lang="en"/>
                  <a:t>Strategy</a:t>
                </a:r>
              </a:p>
            </p:txBody>
          </p:sp>
          <p:cxnSp>
            <p:nvCxnSpPr>
              <p:cNvPr id="42" name="Shape 71"/>
              <p:cNvCxnSpPr/>
              <p:nvPr/>
            </p:nvCxnSpPr>
            <p:spPr>
              <a:xfrm rot="10800000">
                <a:off x="4126275" y="1865308"/>
                <a:ext cx="299" cy="1953599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43" name="Shape 72"/>
              <p:cNvSpPr txBox="1"/>
              <p:nvPr/>
            </p:nvSpPr>
            <p:spPr>
              <a:xfrm>
                <a:off x="2099575" y="1731939"/>
                <a:ext cx="1082100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New </a:t>
                </a:r>
              </a:p>
              <a:p>
                <a:pPr lvl="0" rtl="0">
                  <a:buNone/>
                </a:pPr>
                <a:r>
                  <a:rPr lang="en"/>
                  <a:t>insights</a:t>
                </a:r>
              </a:p>
            </p:txBody>
          </p:sp>
        </p:grpSp>
        <p:cxnSp>
          <p:nvCxnSpPr>
            <p:cNvPr id="20" name="Shape 55"/>
            <p:cNvCxnSpPr>
              <a:endCxn id="41" idx="0"/>
            </p:cNvCxnSpPr>
            <p:nvPr/>
          </p:nvCxnSpPr>
          <p:spPr>
            <a:xfrm>
              <a:off x="1601825" y="3667887"/>
              <a:ext cx="0" cy="952673"/>
            </a:xfrm>
            <a:prstGeom prst="straightConnector1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44" name="TextBox 43"/>
          <p:cNvSpPr txBox="1"/>
          <p:nvPr/>
        </p:nvSpPr>
        <p:spPr>
          <a:xfrm>
            <a:off x="6297752" y="4821971"/>
            <a:ext cx="2846248" cy="2054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1800" dirty="0" smtClean="0"/>
              <a:t>Iterative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1800" dirty="0" smtClean="0"/>
              <a:t>Analysis facilitates deliberation among stakeholders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1800" dirty="0" smtClean="0"/>
              <a:t>Suggests scenarios and robust strategies</a:t>
            </a:r>
          </a:p>
        </p:txBody>
      </p:sp>
    </p:spTree>
    <p:extLst>
      <p:ext uri="{BB962C8B-B14F-4D97-AF65-F5344CB8AC3E}">
        <p14:creationId xmlns:p14="http://schemas.microsoft.com/office/powerpoint/2010/main" val="4451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33" y="202118"/>
            <a:ext cx="8573072" cy="96711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Participatory Scoping</a:t>
            </a:r>
            <a:r>
              <a:rPr lang="en-US" sz="3200" dirty="0" smtClean="0"/>
              <a:t>: Work with Decision Stakeholders to Define Objectives/Parameters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32033" y="3417959"/>
            <a:ext cx="2323412" cy="803044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1. Participatory Scoping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3430" y="1315798"/>
            <a:ext cx="246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Deliberation with </a:t>
            </a:r>
            <a:br>
              <a:rPr lang="en-US" sz="2000" dirty="0" smtClean="0"/>
            </a:br>
            <a:r>
              <a:rPr lang="en-US" sz="2000" dirty="0" smtClean="0"/>
              <a:t>Decision Stakeholders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4368085" y="3790213"/>
            <a:ext cx="383167" cy="437948"/>
          </a:xfrm>
          <a:prstGeom prst="downArrow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14994" y="4212484"/>
            <a:ext cx="3875470" cy="241344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Metrics</a:t>
            </a:r>
            <a:r>
              <a:rPr lang="en-US" sz="1800" dirty="0" smtClean="0"/>
              <a:t> that reflect decision makers’ goals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Management </a:t>
            </a:r>
            <a:r>
              <a:rPr lang="en-US" sz="1800" dirty="0">
                <a:solidFill>
                  <a:srgbClr val="0000FF"/>
                </a:solidFill>
              </a:rPr>
              <a:t>strategies (</a:t>
            </a:r>
            <a:r>
              <a:rPr lang="en-US" sz="1800" dirty="0"/>
              <a:t>levers</a:t>
            </a:r>
            <a:r>
              <a:rPr lang="en-US" sz="1800" dirty="0" smtClean="0"/>
              <a:t>) considered to pursue goals </a:t>
            </a: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Uncertain factors </a:t>
            </a:r>
            <a:r>
              <a:rPr lang="en-US" sz="1800" dirty="0" smtClean="0"/>
              <a:t>that may affect ability to reach goals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Relationships a</a:t>
            </a:r>
            <a:r>
              <a:rPr lang="en-US" sz="1800" dirty="0" smtClean="0"/>
              <a:t>mong metrics, levers, and uncertainties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704059" y="1348648"/>
            <a:ext cx="3831667" cy="5233485"/>
          </a:xfrm>
          <a:prstGeom prst="round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200000">
            <a:off x="6707706" y="3550776"/>
            <a:ext cx="383167" cy="696085"/>
          </a:xfrm>
          <a:prstGeom prst="downArrow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4911" y="3253724"/>
            <a:ext cx="1612037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Information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needed to organize simulation modeling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3858" y="5658773"/>
            <a:ext cx="284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Also called “XLRM”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www.cameroon-forum.org/images/programmes/4282237_282199_IMAG1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67" y="1948894"/>
            <a:ext cx="2957627" cy="177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933"/>
            <a:ext cx="9144000" cy="61118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System Evaluation: </a:t>
            </a:r>
            <a:r>
              <a:rPr lang="en-US" sz="3200" dirty="0" smtClean="0"/>
              <a:t>Evaluate Strategy in </a:t>
            </a:r>
            <a:br>
              <a:rPr lang="en-US" sz="3200" dirty="0" smtClean="0"/>
            </a:br>
            <a:r>
              <a:rPr lang="en-US" sz="3200" dirty="0" smtClean="0"/>
              <a:t>Each of Many Plausible Futures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216437" y="3455871"/>
            <a:ext cx="2323412" cy="803044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2. System Evaluation across Many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5393" y="1338478"/>
            <a:ext cx="20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Modeling Futures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4379033" y="3342097"/>
            <a:ext cx="383167" cy="437948"/>
          </a:xfrm>
          <a:prstGeom prst="downArrow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04059" y="1371328"/>
            <a:ext cx="3831667" cy="5233485"/>
          </a:xfrm>
          <a:prstGeom prst="round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6200000">
            <a:off x="6707706" y="3573456"/>
            <a:ext cx="383167" cy="696085"/>
          </a:xfrm>
          <a:prstGeom prst="downArrow">
            <a:avLst/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911" y="3024582"/>
            <a:ext cx="1612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Large database of model results </a:t>
            </a:r>
            <a:br>
              <a:rPr lang="en-US" sz="2000" dirty="0" smtClean="0"/>
            </a:br>
            <a:r>
              <a:rPr lang="en-US" sz="1600" dirty="0" smtClean="0"/>
              <a:t>(each element shows performance of a strategy in one future)</a:t>
            </a:r>
            <a:endParaRPr lang="en-US" sz="1600" dirty="0"/>
          </a:p>
        </p:txBody>
      </p:sp>
      <p:pic>
        <p:nvPicPr>
          <p:cNvPr id="12" name="Picture 11" descr="Screen shot 2013-03-25 at 1.5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41" y="1780536"/>
            <a:ext cx="1305560" cy="1484918"/>
          </a:xfrm>
          <a:prstGeom prst="rect">
            <a:avLst/>
          </a:prstGeom>
        </p:spPr>
      </p:pic>
      <p:pic>
        <p:nvPicPr>
          <p:cNvPr id="14" name="Picture 13" descr="Screen shot 2013-03-25 at 2.04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08" y="3776976"/>
            <a:ext cx="3423868" cy="257224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36891" y="1902483"/>
            <a:ext cx="1959638" cy="158208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Strategy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Plausible assumptions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Potential outcomes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10419" y="4108505"/>
            <a:ext cx="1699618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 smtClean="0"/>
              <a:t>100s/1000s of cases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4263-9602-694C-9EED-F2C1B83E9A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938</Words>
  <Application>Microsoft Office PowerPoint</Application>
  <PresentationFormat>On-screen Show (4:3)</PresentationFormat>
  <Paragraphs>185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MS PGothic</vt:lpstr>
      <vt:lpstr>MS PGothic</vt:lpstr>
      <vt:lpstr>Arial</vt:lpstr>
      <vt:lpstr>Arial(cuerpo)</vt:lpstr>
      <vt:lpstr>Calibri</vt:lpstr>
      <vt:lpstr>Times New Roman</vt:lpstr>
      <vt:lpstr>Office Theme</vt:lpstr>
      <vt:lpstr>A: Overview of project analysis and workshop contributions</vt:lpstr>
      <vt:lpstr>Specific Project Objectives</vt:lpstr>
      <vt:lpstr>Our Project Team</vt:lpstr>
      <vt:lpstr>Project Focuses on Continent-Wide Analysis</vt:lpstr>
      <vt:lpstr>Components of Project Analysis</vt:lpstr>
      <vt:lpstr>Use Robust Decision Making (RDM) Approach,  Which Runs the Analysis “Backwards”  </vt:lpstr>
      <vt:lpstr>RDM Uses Analytics to Facilitate New Conversation with Decision Makers</vt:lpstr>
      <vt:lpstr>Participatory Scoping: Work with Decision Stakeholders to Define Objectives/Parameters </vt:lpstr>
      <vt:lpstr>System Evaluation: Evaluate Strategy in  Each of Many Plausible Futures </vt:lpstr>
      <vt:lpstr>Vulnerability Assessment: Mine the Database of Cases to Identify Policy-Relevant Scenarios </vt:lpstr>
      <vt:lpstr>Tradeoff Analysis: Allow Decision Makers to Compare Tradeoff Among Strategies</vt:lpstr>
      <vt:lpstr>La Paz/El Alto Bolivia Case Study</vt:lpstr>
      <vt:lpstr>Current Water Supply System for the Cities of La Paz and El Alto, Bolivia</vt:lpstr>
      <vt:lpstr>Infrastructure Alternative No. 1</vt:lpstr>
      <vt:lpstr>PowerPoint Presentation</vt:lpstr>
      <vt:lpstr>PowerPoint Presentation</vt:lpstr>
      <vt:lpstr>Modeling the alternatives in WEAP</vt:lpstr>
      <vt:lpstr>“XLRM” Framework to support problem formulation and analytical design</vt:lpstr>
      <vt:lpstr>Resulting XLRM table</vt:lpstr>
      <vt:lpstr>Frequency of failure to meet at least 80% of potable water demand in El Alto</vt:lpstr>
      <vt:lpstr>Bringing it all together, in Spanish</vt:lpstr>
      <vt:lpstr>Outcome of the Effort</vt:lpstr>
    </vt:vector>
  </TitlesOfParts>
  <Company>The RAND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A: Overview of project and methods</dc:title>
  <dc:creator>Robert Lempert</dc:creator>
  <cp:lastModifiedBy>David</cp:lastModifiedBy>
  <cp:revision>26</cp:revision>
  <dcterms:created xsi:type="dcterms:W3CDTF">2013-06-19T17:00:45Z</dcterms:created>
  <dcterms:modified xsi:type="dcterms:W3CDTF">2013-07-03T15:12:06Z</dcterms:modified>
</cp:coreProperties>
</file>