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56" r:id="rId3"/>
    <p:sldId id="257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F37E4-C357-410D-8934-314AF2AFF2B7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E8259-482E-4AEB-991A-9A5EDFDA8A6A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718" y="684265"/>
            <a:ext cx="5009767" cy="343009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299" name="Rectangle 3"/>
          <p:cNvSpPr>
            <a:spLocks noGrp="1"/>
          </p:cNvSpPr>
          <p:nvPr>
            <p:ph type="body" idx="1"/>
          </p:nvPr>
        </p:nvSpPr>
        <p:spPr bwMode="auto">
          <a:xfrm>
            <a:off x="914508" y="4342450"/>
            <a:ext cx="5028986" cy="344033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Country subdivided into 19 WMAs to better address local conditions and to facilitate improved management of resources.</a:t>
            </a:r>
          </a:p>
          <a:p>
            <a:r>
              <a:rPr lang="en-US" smtClean="0"/>
              <a:t>Mention that more information will be given later in the day on Cathment Management Agencies, as managing authorities for WMAs.</a:t>
            </a:r>
          </a:p>
          <a:p>
            <a:r>
              <a:rPr lang="en-US" smtClean="0"/>
              <a:t>WMAs designated by catchment boundaries, not following provincial boundaries.</a:t>
            </a:r>
          </a:p>
          <a:p>
            <a:r>
              <a:rPr lang="en-US" smtClean="0"/>
              <a:t>By considering national averages only, important details and differences can often be masked. Therefore even WMAs divided into sub-areas as will later be shown.</a:t>
            </a:r>
          </a:p>
          <a:p>
            <a:r>
              <a:rPr lang="en-US" smtClean="0"/>
              <a:t>Note transfers to overcome imbalances between geographic occurrence and requirements for water (some WMAs interlinked by river).</a:t>
            </a:r>
          </a:p>
          <a:p>
            <a:r>
              <a:rPr lang="en-US" smtClean="0"/>
              <a:t>(More detail on imbalances in slides to follow.)</a:t>
            </a:r>
          </a:p>
          <a:p>
            <a:r>
              <a:rPr lang="en-US" smtClean="0"/>
              <a:t>Mzimvubu to Keiskamma WMA is only one in country not linked through transfers to another WMA.</a:t>
            </a:r>
          </a:p>
          <a:p>
            <a:endParaRPr lang="en-US" smtClean="0"/>
          </a:p>
          <a:p>
            <a:r>
              <a:rPr lang="en-US" smtClean="0"/>
              <a:t>Advise audience that more detail available in Appendix D of NWRS and in WMA reports.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503D9D-9D00-4BC3-9219-F70B3087EBA7}" type="datetime1">
              <a:rPr lang="en-GB"/>
              <a:pPr>
                <a:defRPr/>
              </a:pPr>
              <a:t>03/07/2013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E1B1B7-B204-43E6-97C8-922F24165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631C-844D-4D00-B6BA-E0E6D88733D2}" type="datetimeFigureOut">
              <a:rPr lang="en-US" smtClean="0"/>
              <a:t>7/3/2013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22EB-77FC-40D7-B1DC-AA214CE7B384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r>
              <a:rPr lang="en-ZA" b="1" dirty="0" smtClean="0"/>
              <a:t>ORANGE- SENQU OVERVIEW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 descr="National_Rain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8313" y="981075"/>
          <a:ext cx="8424862" cy="5400675"/>
        </p:xfrm>
        <a:graphic>
          <a:graphicData uri="http://schemas.openxmlformats.org/presentationml/2006/ole">
            <p:oleObj spid="_x0000_s1026" name="Chart" r:id="rId3" imgW="7191451" imgH="468630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smtClean="0">
                <a:effectLst/>
                <a:ea typeface="ＭＳ Ｐゴシック" pitchFamily="34" charset="-128"/>
              </a:rPr>
              <a:t>Motivation for large dams</a:t>
            </a:r>
            <a:endParaRPr lang="en-GB" smtClean="0">
              <a:effectLst/>
              <a:ea typeface="ＭＳ Ｐゴシック" pitchFamily="34" charset="-128"/>
            </a:endParaRPr>
          </a:p>
        </p:txBody>
      </p:sp>
      <p:sp>
        <p:nvSpPr>
          <p:cNvPr id="625667" name="Rectangle 3"/>
          <p:cNvSpPr>
            <a:spLocks noGrp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sz="2800" smtClean="0">
                <a:effectLst/>
                <a:ea typeface="ＭＳ Ｐゴシック" pitchFamily="34" charset="-128"/>
              </a:rPr>
              <a:t>Dams store water from flood years for droughts</a:t>
            </a:r>
          </a:p>
          <a:p>
            <a:r>
              <a:rPr sz="2800" smtClean="0">
                <a:effectLst/>
                <a:ea typeface="ＭＳ Ｐゴシック" pitchFamily="34" charset="-128"/>
              </a:rPr>
              <a:t>Carry over periods may be up to 7 years</a:t>
            </a:r>
          </a:p>
          <a:p>
            <a:r>
              <a:rPr sz="2800" smtClean="0">
                <a:effectLst/>
                <a:ea typeface="ＭＳ Ｐゴシック" pitchFamily="34" charset="-128"/>
              </a:rPr>
              <a:t>Evaporation is substantial</a:t>
            </a:r>
          </a:p>
          <a:p>
            <a:r>
              <a:rPr sz="2800" smtClean="0">
                <a:effectLst/>
                <a:ea typeface="ＭＳ Ｐゴシック" pitchFamily="34" charset="-128"/>
              </a:rPr>
              <a:t>Yields much less than mean annual run-off</a:t>
            </a:r>
            <a:endParaRPr lang="en-GB" sz="2800" smtClean="0">
              <a:effectLst/>
              <a:ea typeface="ＭＳ Ｐゴシック" pitchFamily="34" charset="-128"/>
            </a:endParaRPr>
          </a:p>
        </p:txBody>
      </p:sp>
      <p:graphicFrame>
        <p:nvGraphicFramePr>
          <p:cNvPr id="6256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3438" y="2781300"/>
          <a:ext cx="4500562" cy="3063875"/>
        </p:xfrm>
        <a:graphic>
          <a:graphicData uri="http://schemas.openxmlformats.org/presentationml/2006/ole">
            <p:oleObj spid="_x0000_s2050" name="Chart" r:id="rId3" imgW="7191451" imgH="4686300" progId="Excel.Chart.8">
              <p:embed/>
            </p:oleObj>
          </a:graphicData>
        </a:graphic>
      </p:graphicFrame>
      <p:sp>
        <p:nvSpPr>
          <p:cNvPr id="625671" name="Line 7"/>
          <p:cNvSpPr>
            <a:spLocks noChangeShapeType="1"/>
          </p:cNvSpPr>
          <p:nvPr/>
        </p:nvSpPr>
        <p:spPr bwMode="auto">
          <a:xfrm>
            <a:off x="5148263" y="4581525"/>
            <a:ext cx="39957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625672" name="Line 8"/>
          <p:cNvSpPr>
            <a:spLocks noChangeShapeType="1"/>
          </p:cNvSpPr>
          <p:nvPr/>
        </p:nvSpPr>
        <p:spPr bwMode="auto">
          <a:xfrm>
            <a:off x="5148263" y="4918075"/>
            <a:ext cx="381635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Text Box 2"/>
          <p:cNvSpPr txBox="1">
            <a:spLocks noChangeArrowheads="1"/>
          </p:cNvSpPr>
          <p:nvPr/>
        </p:nvSpPr>
        <p:spPr bwMode="auto">
          <a:xfrm>
            <a:off x="866775" y="198438"/>
            <a:ext cx="7737475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333399"/>
                </a:solidFill>
              </a:rPr>
              <a:t>Water Management Areas and Main Water Transfers</a:t>
            </a:r>
            <a:endParaRPr lang="en-US" sz="2400" b="1">
              <a:solidFill>
                <a:srgbClr val="000066"/>
              </a:solidFill>
            </a:endParaRPr>
          </a:p>
        </p:txBody>
      </p:sp>
      <p:pic>
        <p:nvPicPr>
          <p:cNvPr id="566275" name="Picture 3" descr="Transf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685800"/>
            <a:ext cx="7996238" cy="6030913"/>
          </a:xfrm>
          <a:prstGeom prst="rect">
            <a:avLst/>
          </a:prstGeom>
          <a:noFill/>
        </p:spPr>
      </p:pic>
      <p:pic>
        <p:nvPicPr>
          <p:cNvPr id="566276" name="Picture 4" descr="Transfers_lege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7738" y="5183188"/>
            <a:ext cx="1779587" cy="159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181</Words>
  <Application>Microsoft Office PowerPoint</Application>
  <PresentationFormat>On-screen Show (4:3)</PresentationFormat>
  <Paragraphs>16</Paragraphs>
  <Slides>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Microsoft Office Excel Chart</vt:lpstr>
      <vt:lpstr>ORANGE- SENQU OVERVIEW</vt:lpstr>
      <vt:lpstr>Slide 2</vt:lpstr>
      <vt:lpstr>Slide 3</vt:lpstr>
      <vt:lpstr>Motivation for large dams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iff</dc:creator>
  <cp:lastModifiedBy>iff</cp:lastModifiedBy>
  <cp:revision>11</cp:revision>
  <dcterms:created xsi:type="dcterms:W3CDTF">2013-07-03T07:56:34Z</dcterms:created>
  <dcterms:modified xsi:type="dcterms:W3CDTF">2013-07-03T09:39:11Z</dcterms:modified>
</cp:coreProperties>
</file>