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1" r:id="rId7"/>
    <p:sldId id="262"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4220ADD-E6E2-453B-932F-457B502DE879}" type="datetimeFigureOut">
              <a:rPr lang="en-US"/>
              <a:pPr>
                <a:defRPr/>
              </a:pPr>
              <a:t>7/2/2013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226EF9-A60B-4260-9D51-90FF884EC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986650-A9C7-4880-90B4-E8A53D63C381}" type="datetimeFigureOut">
              <a:rPr lang="en-US"/>
              <a:pPr>
                <a:defRPr/>
              </a:pPr>
              <a:t>7/2/2013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01BEDC-1FD7-4138-849D-2A26F2A9B1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09F988-A3C2-4E89-9EC9-616C64673AAF}" type="datetimeFigureOut">
              <a:rPr lang="en-US"/>
              <a:pPr>
                <a:defRPr/>
              </a:pPr>
              <a:t>7/2/2013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167331-BBA8-4E79-BA44-BA4C286290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638581-06D9-46CF-8E07-654A92833610}" type="datetimeFigureOut">
              <a:rPr lang="en-US"/>
              <a:pPr>
                <a:defRPr/>
              </a:pPr>
              <a:t>7/2/2013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0DF0B9-2C50-41C7-BCA2-FF05D05092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37C317-F832-4E69-A570-39EDED9F47EA}" type="datetimeFigureOut">
              <a:rPr lang="en-US"/>
              <a:pPr>
                <a:defRPr/>
              </a:pPr>
              <a:t>7/2/2013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E78ED-F657-4A15-85B0-D32D1AA1CA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3CF116-36D8-4961-A584-90C69A78CC48}" type="datetimeFigureOut">
              <a:rPr lang="en-US"/>
              <a:pPr>
                <a:defRPr/>
              </a:pPr>
              <a:t>7/2/2013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394D51-04E5-496C-9B48-AE3CFD8165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F20E333-F5A3-494C-AB4B-9775F765896C}" type="datetimeFigureOut">
              <a:rPr lang="en-US"/>
              <a:pPr>
                <a:defRPr/>
              </a:pPr>
              <a:t>7/2/2013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4C7EFCB-8E58-4916-AEBF-68E7F0FCB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E5FB99-7F60-4158-BCC8-1FE663BA2830}" type="datetimeFigureOut">
              <a:rPr lang="en-US"/>
              <a:pPr>
                <a:defRPr/>
              </a:pPr>
              <a:t>7/2/2013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580696A-23BB-4452-9F80-26A538B4CE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566E44-9D3F-47D6-B72A-9F80AD9D72D1}" type="datetimeFigureOut">
              <a:rPr lang="en-US"/>
              <a:pPr>
                <a:defRPr/>
              </a:pPr>
              <a:t>7/2/2013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5FA86B2-0445-453E-81F9-EE0FA00CC5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B1F1D6-FB97-4045-992C-1CF918AB4874}" type="datetimeFigureOut">
              <a:rPr lang="en-US"/>
              <a:pPr>
                <a:defRPr/>
              </a:pPr>
              <a:t>7/2/2013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A77A64-5B61-4459-B83B-D6C5AF932DA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B1A53A-6889-4A81-9AC9-1C9D64AD699A}" type="datetimeFigureOut">
              <a:rPr lang="en-US"/>
              <a:pPr>
                <a:defRPr/>
              </a:pPr>
              <a:t>7/2/2013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4F1860-B485-458C-9E96-106F731C558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6EC5889-1045-420B-80A3-8AB9E2800B0B}" type="datetimeFigureOut">
              <a:rPr lang="en-US"/>
              <a:pPr>
                <a:defRPr/>
              </a:pPr>
              <a:t>7/2/2013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4D066B3-6A4E-4CF6-B91A-E157B92649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z="4000" b="1" smtClean="0">
                <a:solidFill>
                  <a:srgbClr val="000099"/>
                </a:solidFill>
              </a:rPr>
              <a:t>Enhancing the Climate Resilience of Africa’s Infrastructure</a:t>
            </a:r>
            <a:endParaRPr lang="en-US" sz="4000" smtClean="0">
              <a:solidFill>
                <a:srgbClr val="000099"/>
              </a:solidFill>
            </a:endParaRPr>
          </a:p>
        </p:txBody>
      </p:sp>
      <p:sp>
        <p:nvSpPr>
          <p:cNvPr id="13314" name="Subtitle 2"/>
          <p:cNvSpPr>
            <a:spLocks noGrp="1"/>
          </p:cNvSpPr>
          <p:nvPr>
            <p:ph type="subTitle" idx="1"/>
          </p:nvPr>
        </p:nvSpPr>
        <p:spPr/>
        <p:txBody>
          <a:bodyPr/>
          <a:lstStyle/>
          <a:p>
            <a:pPr eaLnBrk="1" hangingPunct="1"/>
            <a:r>
              <a:rPr lang="en-US" smtClean="0">
                <a:solidFill>
                  <a:schemeClr val="tx1"/>
                </a:solidFill>
              </a:rPr>
              <a:t>ACPC Role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solidFill>
                  <a:srgbClr val="000099"/>
                </a:solidFill>
              </a:rPr>
              <a:t>Objectives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en-GB" dirty="0"/>
              <a:t>The objective of this work is to strengthen the analytical base for investments in Africa’s infrastructure under a future uncertain climate. More specifically, the program seeks to: </a:t>
            </a:r>
            <a:endParaRPr lang="en-GB" dirty="0" smtClean="0"/>
          </a:p>
          <a:p>
            <a:pPr eaLnBrk="1" fontAlgn="auto" hangingPunct="1">
              <a:spcAft>
                <a:spcPts val="0"/>
              </a:spcAft>
              <a:buFont typeface="Arial" pitchFamily="34" charset="0"/>
              <a:buNone/>
              <a:defRPr/>
            </a:pPr>
            <a:r>
              <a:rPr lang="en-GB" dirty="0" smtClean="0"/>
              <a:t>a</a:t>
            </a:r>
            <a:r>
              <a:rPr lang="en-GB" dirty="0"/>
              <a:t>) Evaluate a range of impacts of climate change on a subset of infrastructures (roads, hydro‐power and irrigation) over a range of climate scenarios; </a:t>
            </a:r>
            <a:endParaRPr lang="en-GB" dirty="0" smtClean="0"/>
          </a:p>
          <a:p>
            <a:pPr eaLnBrk="1" fontAlgn="auto" hangingPunct="1">
              <a:spcAft>
                <a:spcPts val="0"/>
              </a:spcAft>
              <a:buFont typeface="Arial" pitchFamily="34" charset="0"/>
              <a:buNone/>
              <a:defRPr/>
            </a:pPr>
            <a:r>
              <a:rPr lang="en-GB" dirty="0" smtClean="0"/>
              <a:t>b</a:t>
            </a:r>
            <a:r>
              <a:rPr lang="en-GB" dirty="0"/>
              <a:t>) Develop and test a framework for investment decision-making that can be ‘robust’ under a wide range of climate outcomes; </a:t>
            </a:r>
            <a:endParaRPr lang="en-GB" dirty="0" smtClean="0"/>
          </a:p>
          <a:p>
            <a:pPr eaLnBrk="1" fontAlgn="auto" hangingPunct="1">
              <a:spcAft>
                <a:spcPts val="0"/>
              </a:spcAft>
              <a:buFont typeface="Arial" pitchFamily="34" charset="0"/>
              <a:buNone/>
              <a:defRPr/>
            </a:pPr>
            <a:r>
              <a:rPr lang="en-GB" dirty="0" smtClean="0"/>
              <a:t>c</a:t>
            </a:r>
            <a:r>
              <a:rPr lang="en-GB" dirty="0"/>
              <a:t>) Formulate actionable recommendations for decision makers on how to enhance the climate resilience of infrastructure development.</a:t>
            </a:r>
            <a:endParaRPr lang="en-US" dirty="0"/>
          </a:p>
          <a:p>
            <a:pPr eaLnBrk="1" fontAlgn="auto" hangingPunct="1">
              <a:spcAft>
                <a:spcPts val="0"/>
              </a:spcAft>
              <a:buFont typeface="Arial"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23850" y="260350"/>
            <a:ext cx="8229600" cy="1143000"/>
          </a:xfrm>
        </p:spPr>
        <p:txBody>
          <a:bodyPr/>
          <a:lstStyle/>
          <a:p>
            <a:pPr eaLnBrk="1" hangingPunct="1"/>
            <a:r>
              <a:rPr lang="en-US" smtClean="0">
                <a:solidFill>
                  <a:srgbClr val="000099"/>
                </a:solidFill>
              </a:rPr>
              <a:t>Project locations</a:t>
            </a:r>
          </a:p>
        </p:txBody>
      </p:sp>
      <p:pic>
        <p:nvPicPr>
          <p:cNvPr id="15362" name="Picture 2" descr="D:\Work_ACPC\Cimate_change_project\World_bank project\locationcongo_nile2.tif"/>
          <p:cNvPicPr>
            <a:picLocks noGrp="1" noChangeAspect="1" noChangeArrowheads="1"/>
          </p:cNvPicPr>
          <p:nvPr>
            <p:ph idx="1"/>
          </p:nvPr>
        </p:nvPicPr>
        <p:blipFill>
          <a:blip r:embed="rId2"/>
          <a:srcRect/>
          <a:stretch>
            <a:fillRect/>
          </a:stretch>
        </p:blipFill>
        <p:spPr>
          <a:xfrm>
            <a:off x="1835150" y="1700213"/>
            <a:ext cx="4960938" cy="48895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solidFill>
                  <a:srgbClr val="000099"/>
                </a:solidFill>
              </a:rPr>
              <a:t>Research questions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u="sng" dirty="0" smtClean="0"/>
              <a:t>Impacts</a:t>
            </a:r>
            <a:r>
              <a:rPr lang="en-US" dirty="0"/>
              <a:t>: assuming no adaptation, what is the range of deviations (over different climate scenarios) that climate change would cause in terms of progress toward specified infrastructure deployment and service goals as derived from plausible infrastructure development targets</a:t>
            </a:r>
          </a:p>
          <a:p>
            <a:pPr eaLnBrk="1" fontAlgn="auto" hangingPunct="1">
              <a:spcAft>
                <a:spcPts val="0"/>
              </a:spcAft>
              <a:buFont typeface="Arial" pitchFamily="34" charset="0"/>
              <a:buChar char="•"/>
              <a:defRPr/>
            </a:pPr>
            <a:r>
              <a:rPr lang="en-US" u="sng" dirty="0"/>
              <a:t>Adaptation</a:t>
            </a:r>
            <a:r>
              <a:rPr lang="en-US" dirty="0"/>
              <a:t>: what is the cost of reducing, across as many climate scenarios as possible, the risk that investment in the infrastructure sectors of inquiry may be inadequate to the climate of the future (in terms of size, </a:t>
            </a:r>
            <a:r>
              <a:rPr lang="en-US" dirty="0" err="1"/>
              <a:t>siting</a:t>
            </a:r>
            <a:r>
              <a:rPr lang="en-US" dirty="0"/>
              <a:t>, or design)?</a:t>
            </a:r>
          </a:p>
          <a:p>
            <a:pPr eaLnBrk="1" fontAlgn="auto" hangingPunct="1">
              <a:spcAft>
                <a:spcPts val="0"/>
              </a:spcAft>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solidFill>
                  <a:srgbClr val="000099"/>
                </a:solidFill>
              </a:rPr>
              <a:t>Approaches</a:t>
            </a:r>
          </a:p>
        </p:txBody>
      </p:sp>
      <p:sp>
        <p:nvSpPr>
          <p:cNvPr id="3" name="Content Placeholder 2"/>
          <p:cNvSpPr>
            <a:spLocks noGrp="1"/>
          </p:cNvSpPr>
          <p:nvPr>
            <p:ph idx="1"/>
          </p:nvPr>
        </p:nvSpPr>
        <p:spPr>
          <a:xfrm>
            <a:off x="457200" y="1268413"/>
            <a:ext cx="8291513" cy="4857750"/>
          </a:xfrm>
        </p:spPr>
        <p:txBody>
          <a:bodyPr rtlCol="0">
            <a:normAutofit fontScale="85000" lnSpcReduction="10000"/>
          </a:bodyPr>
          <a:lstStyle/>
          <a:p>
            <a:pPr eaLnBrk="1" fontAlgn="auto" hangingPunct="1">
              <a:spcAft>
                <a:spcPts val="0"/>
              </a:spcAft>
              <a:buFont typeface="Arial" pitchFamily="34" charset="0"/>
              <a:buNone/>
              <a:defRPr/>
            </a:pPr>
            <a:r>
              <a:rPr lang="en-GB" dirty="0"/>
              <a:t>The approach proposed envisages two tracks of analysis: </a:t>
            </a:r>
            <a:endParaRPr lang="en-GB" dirty="0" smtClean="0"/>
          </a:p>
          <a:p>
            <a:pPr eaLnBrk="1" fontAlgn="auto" hangingPunct="1">
              <a:spcAft>
                <a:spcPts val="0"/>
              </a:spcAft>
              <a:buFont typeface="Arial" pitchFamily="34" charset="0"/>
              <a:buChar char="•"/>
              <a:defRPr/>
            </a:pPr>
            <a:r>
              <a:rPr lang="en-GB" dirty="0" smtClean="0"/>
              <a:t>under </a:t>
            </a:r>
            <a:r>
              <a:rPr lang="en-GB" dirty="0"/>
              <a:t>track 1, a policy-level analysis of impacts and adaptation options would be conducted, at a relatively coarser level of spatial resolution and largely using data readily available from global or regional sources. </a:t>
            </a:r>
            <a:endParaRPr lang="en-GB" dirty="0" smtClean="0"/>
          </a:p>
          <a:p>
            <a:pPr eaLnBrk="1" fontAlgn="auto" hangingPunct="1">
              <a:spcAft>
                <a:spcPts val="0"/>
              </a:spcAft>
              <a:buFont typeface="Arial" pitchFamily="34" charset="0"/>
              <a:buChar char="•"/>
              <a:defRPr/>
            </a:pPr>
            <a:r>
              <a:rPr lang="en-GB" dirty="0" smtClean="0"/>
              <a:t>Under </a:t>
            </a:r>
            <a:r>
              <a:rPr lang="en-GB" dirty="0"/>
              <a:t>track 2, the methodology developed to identify ‘robust’ adaptation options (i.e. option that would result in the infrastructure delivering the expected services under as many climate scenarios as possible) would be applied to the design of specific investments under preparation</a:t>
            </a:r>
            <a:r>
              <a:rPr lang="en-GB" dirty="0" smtClean="0"/>
              <a:t>.</a:t>
            </a:r>
            <a:r>
              <a:rPr lang="en-GB" dirty="0"/>
              <a:t> </a:t>
            </a:r>
            <a:endParaRPr lang="en-US" dirty="0"/>
          </a:p>
          <a:p>
            <a:pPr eaLnBrk="1" fontAlgn="auto" hangingPunct="1">
              <a:spcAft>
                <a:spcPts val="0"/>
              </a:spcAft>
              <a:buFont typeface="Arial" pitchFamily="34" charset="0"/>
              <a:buChar cha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68313" y="0"/>
            <a:ext cx="8229600" cy="561975"/>
          </a:xfrm>
        </p:spPr>
        <p:txBody>
          <a:bodyPr/>
          <a:lstStyle/>
          <a:p>
            <a:pPr eaLnBrk="1" hangingPunct="1"/>
            <a:r>
              <a:rPr lang="en-US" sz="4000" smtClean="0">
                <a:solidFill>
                  <a:srgbClr val="000099"/>
                </a:solidFill>
              </a:rPr>
              <a:t>African Climate Policy Center’s role</a:t>
            </a:r>
          </a:p>
        </p:txBody>
      </p:sp>
      <p:sp>
        <p:nvSpPr>
          <p:cNvPr id="18434" name="Content Placeholder 2"/>
          <p:cNvSpPr>
            <a:spLocks noGrp="1"/>
          </p:cNvSpPr>
          <p:nvPr>
            <p:ph idx="1"/>
          </p:nvPr>
        </p:nvSpPr>
        <p:spPr>
          <a:xfrm>
            <a:off x="468313" y="981075"/>
            <a:ext cx="8229600" cy="4525963"/>
          </a:xfrm>
        </p:spPr>
        <p:txBody>
          <a:bodyPr/>
          <a:lstStyle/>
          <a:p>
            <a:pPr eaLnBrk="1" hangingPunct="1"/>
            <a:r>
              <a:rPr lang="en-US" sz="3000" smtClean="0"/>
              <a:t>The ACPC is playing key role in promoting and facilitating the project with relevant African stakeholders (e.g. African Union Commission, RECs, Power Pools, River Basin Organizations, etc)</a:t>
            </a:r>
          </a:p>
          <a:p>
            <a:pPr eaLnBrk="1" hangingPunct="1"/>
            <a:r>
              <a:rPr lang="en-US" sz="3000" smtClean="0"/>
              <a:t>ACPC can expand the established WB-ACPC portal. </a:t>
            </a:r>
          </a:p>
          <a:p>
            <a:pPr lvl="1" eaLnBrk="1" hangingPunct="1"/>
            <a:r>
              <a:rPr lang="en-US" sz="2600" smtClean="0"/>
              <a:t>The portal can serve as a knowledge platform to share information on African river basins and climate change impact on infrastructure.</a:t>
            </a:r>
          </a:p>
          <a:p>
            <a:pPr eaLnBrk="1" hangingPunct="1">
              <a:buFont typeface="Arial" charset="0"/>
              <a:buNone/>
            </a:pPr>
            <a:endParaRPr lang="en-US" sz="3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68313" y="0"/>
            <a:ext cx="8229600" cy="706438"/>
          </a:xfrm>
        </p:spPr>
        <p:txBody>
          <a:bodyPr/>
          <a:lstStyle/>
          <a:p>
            <a:pPr eaLnBrk="1" hangingPunct="1"/>
            <a:r>
              <a:rPr lang="en-US" sz="4000" smtClean="0">
                <a:solidFill>
                  <a:srgbClr val="000099"/>
                </a:solidFill>
              </a:rPr>
              <a:t>African Climate Policy Center’s role</a:t>
            </a:r>
          </a:p>
        </p:txBody>
      </p:sp>
      <p:sp>
        <p:nvSpPr>
          <p:cNvPr id="19458" name="Content Placeholder 2"/>
          <p:cNvSpPr>
            <a:spLocks noGrp="1"/>
          </p:cNvSpPr>
          <p:nvPr>
            <p:ph idx="1"/>
          </p:nvPr>
        </p:nvSpPr>
        <p:spPr>
          <a:xfrm>
            <a:off x="468313" y="908050"/>
            <a:ext cx="8229600" cy="4525963"/>
          </a:xfrm>
        </p:spPr>
        <p:txBody>
          <a:bodyPr/>
          <a:lstStyle/>
          <a:p>
            <a:pPr eaLnBrk="1" hangingPunct="1">
              <a:buFont typeface="Arial" charset="0"/>
              <a:buNone/>
            </a:pPr>
            <a:r>
              <a:rPr lang="en-GB" sz="3000" smtClean="0"/>
              <a:t>ACPC assisted in:</a:t>
            </a:r>
          </a:p>
          <a:p>
            <a:pPr eaLnBrk="1" hangingPunct="1"/>
            <a:r>
              <a:rPr lang="en-GB" sz="3000" smtClean="0"/>
              <a:t>reviewing the terms of references for consultants</a:t>
            </a:r>
          </a:p>
          <a:p>
            <a:pPr eaLnBrk="1" hangingPunct="1"/>
            <a:r>
              <a:rPr lang="en-GB" sz="3000" smtClean="0"/>
              <a:t>Providing technical inputs in modelling the impact of climate change on infrastructure in Africa</a:t>
            </a:r>
            <a:r>
              <a:rPr lang="en-US" sz="3000" smtClean="0"/>
              <a:t> i.e. in refining the modeling approach, project area etc</a:t>
            </a:r>
          </a:p>
          <a:p>
            <a:pPr eaLnBrk="1" hangingPunct="1"/>
            <a:r>
              <a:rPr lang="en-GB" sz="3000" smtClean="0"/>
              <a:t>ACPC assisted in conveying the first stakeholders workshop of the project in Addis Ababa, Ethiopia</a:t>
            </a:r>
            <a:endParaRPr lang="en-US" sz="3000" smtClean="0"/>
          </a:p>
          <a:p>
            <a:pPr eaLnBrk="1" hangingPunct="1"/>
            <a:r>
              <a:rPr lang="en-US" sz="3000" smtClean="0"/>
              <a:t>Together with the WB continue monitoring, reviewing and evaluating the progress of the project</a:t>
            </a:r>
            <a:endParaRPr lang="en-GB" sz="3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68313" y="0"/>
            <a:ext cx="8229600" cy="720725"/>
          </a:xfrm>
        </p:spPr>
        <p:txBody>
          <a:bodyPr/>
          <a:lstStyle/>
          <a:p>
            <a:pPr eaLnBrk="1" hangingPunct="1"/>
            <a:r>
              <a:rPr lang="en-US" sz="4000" smtClean="0">
                <a:solidFill>
                  <a:srgbClr val="000099"/>
                </a:solidFill>
              </a:rPr>
              <a:t>African Climate Policy Center’s role</a:t>
            </a:r>
          </a:p>
        </p:txBody>
      </p:sp>
      <p:sp>
        <p:nvSpPr>
          <p:cNvPr id="20482" name="Content Placeholder 2"/>
          <p:cNvSpPr>
            <a:spLocks noGrp="1"/>
          </p:cNvSpPr>
          <p:nvPr>
            <p:ph idx="1"/>
          </p:nvPr>
        </p:nvSpPr>
        <p:spPr>
          <a:xfrm>
            <a:off x="468313" y="836613"/>
            <a:ext cx="8351837" cy="5400675"/>
          </a:xfrm>
        </p:spPr>
        <p:txBody>
          <a:bodyPr/>
          <a:lstStyle/>
          <a:p>
            <a:pPr eaLnBrk="1" hangingPunct="1"/>
            <a:r>
              <a:rPr lang="en-GB" sz="2800" smtClean="0"/>
              <a:t>ACPC can be engaged in facilitating the preparation of training workshops for the climate modelling and climate change impact community in Africa</a:t>
            </a:r>
          </a:p>
          <a:p>
            <a:pPr eaLnBrk="1" hangingPunct="1"/>
            <a:r>
              <a:rPr lang="en-GB" sz="2800" smtClean="0"/>
              <a:t>Leverage the dissemination pathways to broader stakeholders through its Climate for Development in Africa conferences.</a:t>
            </a:r>
            <a:r>
              <a:rPr lang="en-GB" sz="2400" smtClean="0"/>
              <a:t> </a:t>
            </a:r>
          </a:p>
          <a:p>
            <a:pPr lvl="1" eaLnBrk="1" hangingPunct="1"/>
            <a:r>
              <a:rPr lang="en-GB" sz="2400" smtClean="0"/>
              <a:t>The 2013 event is planned for October 29-31, and presentation of results are welcome</a:t>
            </a:r>
          </a:p>
          <a:p>
            <a:pPr eaLnBrk="1" hangingPunct="1"/>
            <a:r>
              <a:rPr lang="en-GB" sz="2800" smtClean="0"/>
              <a:t>Distilling lessons and communication to Africa’s policy communities such as AUC, AMCOW, CEMA and RECs</a:t>
            </a:r>
          </a:p>
          <a:p>
            <a:pPr eaLnBrk="1" hangingPunct="1"/>
            <a:r>
              <a:rPr lang="en-GB" sz="2800" smtClean="0"/>
              <a:t>As necessary, mobilize resources for enhancing the study components, implementation and stakeholder convening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473</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8</vt:i4>
      </vt:variant>
    </vt:vector>
  </HeadingPairs>
  <TitlesOfParts>
    <vt:vector size="11" baseType="lpstr">
      <vt:lpstr>Arial</vt:lpstr>
      <vt:lpstr>Calibri</vt:lpstr>
      <vt:lpstr>Office Theme</vt:lpstr>
      <vt:lpstr>Enhancing the Climate Resilience of Africa’s Infrastructure</vt:lpstr>
      <vt:lpstr>Objectives</vt:lpstr>
      <vt:lpstr>Project locations</vt:lpstr>
      <vt:lpstr>Research questions</vt:lpstr>
      <vt:lpstr>Approaches</vt:lpstr>
      <vt:lpstr>African Climate Policy Center’s role</vt:lpstr>
      <vt:lpstr>African Climate Policy Center’s role</vt:lpstr>
      <vt:lpstr>African Climate Policy Center’s role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the Climate Resilience of Africa’s Infrastructure</dc:title>
  <dc:creator>Michael</dc:creator>
  <cp:lastModifiedBy>ITSS</cp:lastModifiedBy>
  <cp:revision>10</cp:revision>
  <dcterms:created xsi:type="dcterms:W3CDTF">2013-07-02T07:17:08Z</dcterms:created>
  <dcterms:modified xsi:type="dcterms:W3CDTF">2013-07-02T08:20:22Z</dcterms:modified>
</cp:coreProperties>
</file>