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653" r:id="rId4"/>
    <p:sldMasterId id="2147483654" r:id="rId5"/>
    <p:sldMasterId id="2147483655" r:id="rId6"/>
  </p:sldMasterIdLst>
  <p:notesMasterIdLst>
    <p:notesMasterId r:id="rId31"/>
  </p:notesMasterIdLst>
  <p:handoutMasterIdLst>
    <p:handoutMasterId r:id="rId32"/>
  </p:handoutMasterIdLst>
  <p:sldIdLst>
    <p:sldId id="343" r:id="rId7"/>
    <p:sldId id="523" r:id="rId8"/>
    <p:sldId id="524" r:id="rId9"/>
    <p:sldId id="496" r:id="rId10"/>
    <p:sldId id="510" r:id="rId11"/>
    <p:sldId id="497" r:id="rId12"/>
    <p:sldId id="498" r:id="rId13"/>
    <p:sldId id="511" r:id="rId14"/>
    <p:sldId id="515" r:id="rId15"/>
    <p:sldId id="521" r:id="rId16"/>
    <p:sldId id="516" r:id="rId17"/>
    <p:sldId id="416" r:id="rId18"/>
    <p:sldId id="396" r:id="rId19"/>
    <p:sldId id="397" r:id="rId20"/>
    <p:sldId id="414" r:id="rId21"/>
    <p:sldId id="415" r:id="rId22"/>
    <p:sldId id="509" r:id="rId23"/>
    <p:sldId id="501" r:id="rId24"/>
    <p:sldId id="398" r:id="rId25"/>
    <p:sldId id="522" r:id="rId26"/>
    <p:sldId id="520" r:id="rId27"/>
    <p:sldId id="519" r:id="rId28"/>
    <p:sldId id="517" r:id="rId29"/>
    <p:sldId id="518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003399"/>
    <a:srgbClr val="333333"/>
    <a:srgbClr val="285E62"/>
    <a:srgbClr val="A2FCBA"/>
    <a:srgbClr val="FFCC00"/>
    <a:srgbClr val="8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1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5138"/>
          </a:xfrm>
          <a:prstGeom prst="rect">
            <a:avLst/>
          </a:prstGeom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2B7758-F585-4F16-8762-C59B08BF1699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676"/>
            <a:ext cx="3037840" cy="465138"/>
          </a:xfrm>
          <a:prstGeom prst="rect">
            <a:avLst/>
          </a:prstGeom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6FC81C-D127-4D4A-A3B1-CF53E79DA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88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B589D2-1336-41FF-9DD5-7B75F814D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313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 wide range of available annual average precipitation forecasts, shown here for the Volta basin area</a:t>
            </a:r>
          </a:p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96731-0575-489E-B608-A8D28087CBF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517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43330-AB2E-4A72-ABDF-31B7461C5E7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3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63004-B0F0-4523-8F34-4827CBF74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41A04-B3E3-494A-BE71-C5AA239D0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3929D-006F-41A2-B241-1014E1A00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811DF-E381-417B-B4E3-1B4FCCBEC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E5347-C669-408E-A87D-D0865747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9B22D-C2ED-4732-9B84-FE9C1FEC8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10C25-DFDC-4BD6-B7BA-ACD561FFF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1FFC-4282-458E-967A-8986DC812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D1644-1E13-4322-8FB4-128E47598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3E777-CF43-4F82-B8DD-107CF61D6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D4C26-7222-40CE-B97B-72DCD2176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692BF-EFE2-40BD-8466-CD824574C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4D109-DC74-4F69-B4F5-7FE5B60F8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7157D-E173-4B4C-B2BB-61A6C05A0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63966-5507-4A6A-AC70-62B530ECD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FBAAE-453C-45CC-B85E-8CC2BDF11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3F153-A4D8-455F-8A73-96F6C9B06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B93FF-9883-4B29-B191-A260F9CE4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26B7C-FA44-4E8A-A131-2F7278944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20326-7D4F-4FBF-A4BF-7B303E6BF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6F285-CA50-4C92-A4B8-CF1F67A68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8F819-4C35-4A36-B716-C0012360C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7F8B2-5A4D-460C-BBA8-1CB793749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8B3DD-137D-4C28-9B44-9D8545939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9ADA3-C37F-4892-8BAE-28761456B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FD8C6-1A0A-486E-8BCB-8899DC5C6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7DED6-12D3-4097-96D6-C9A0C1386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1F288-AA88-41A0-BFB0-15A747F4F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2423B-C97B-4532-B371-39B4143EB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3B460-8B85-4335-8060-B77D8E3AF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2EC2D-EDE3-4582-9CF3-B1EFDC706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C3B27-7802-4E0E-946A-AA24FF139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0D2D5-E234-4888-A479-CC095F027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A4FE3-FA52-45B6-BC54-BDB504C69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93EB-01AB-4932-BAD8-20DDD5391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98A54-A008-4106-98AA-9237B4473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D0793-87E2-4D16-B006-BD6C0BD0B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4BC67-9360-4F5E-B0CA-41841D362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946D8-9CA3-4389-BB36-E25C47E14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DF92-5E32-427C-A58A-A666C32DA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75DD-3D6A-47F6-A1F5-768635266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CB110-0E37-4E2F-B303-8D2CDBF73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6B9C9-F825-4A84-B41E-1E3BD2318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71806-BA33-41F5-83BE-CD24065B5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63627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228600"/>
            <a:ext cx="5664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FD6DE4-48B6-4C95-9EB8-A652443134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457200"/>
            <a:ext cx="53308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6248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5766F68-BE55-4BAC-B736-F022C410622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6248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6248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228600"/>
            <a:ext cx="5664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0127587-2227-4658-83A5-8938C3603A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81200" y="457200"/>
            <a:ext cx="53308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6248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11" r:id="rId8"/>
    <p:sldLayoutId id="2147484612" r:id="rId9"/>
    <p:sldLayoutId id="2147484613" r:id="rId10"/>
    <p:sldLayoutId id="2147484614" r:id="rId11"/>
    <p:sldLayoutId id="2147484615" r:id="rId12"/>
    <p:sldLayoutId id="2147484616" r:id="rId13"/>
    <p:sldLayoutId id="214748461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95A23D9-6716-4E62-8F07-389999109D6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6248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3300"/>
                </a:solidFill>
              </a:rPr>
              <a:t>Addressing the Climate Vulnerability of African Infrastructure</a:t>
            </a:r>
            <a:br>
              <a:rPr lang="en-US" b="1" dirty="0" smtClean="0">
                <a:solidFill>
                  <a:srgbClr val="CC3300"/>
                </a:solidFill>
              </a:rPr>
            </a:br>
            <a:endParaRPr lang="en-US" b="1" dirty="0" smtClean="0">
              <a:solidFill>
                <a:srgbClr val="CC3300"/>
              </a:solidFill>
            </a:endParaRPr>
          </a:p>
        </p:txBody>
      </p:sp>
      <p:sp>
        <p:nvSpPr>
          <p:cNvPr id="16387" name="Subtitle 4"/>
          <p:cNvSpPr>
            <a:spLocks noGrp="1"/>
          </p:cNvSpPr>
          <p:nvPr>
            <p:ph type="subTitle" idx="1"/>
          </p:nvPr>
        </p:nvSpPr>
        <p:spPr>
          <a:xfrm>
            <a:off x="1371600" y="3660775"/>
            <a:ext cx="6400800" cy="1752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000" dirty="0" err="1" smtClean="0"/>
              <a:t>Raffaello</a:t>
            </a:r>
            <a:r>
              <a:rPr lang="en-US" sz="2000" dirty="0" smtClean="0"/>
              <a:t> </a:t>
            </a:r>
            <a:r>
              <a:rPr lang="en-US" sz="2000" dirty="0" err="1" smtClean="0"/>
              <a:t>Cervigni</a:t>
            </a:r>
            <a:r>
              <a:rPr lang="en-US" sz="2000" dirty="0" smtClean="0"/>
              <a:t> and Marcus </a:t>
            </a:r>
            <a:r>
              <a:rPr lang="en-US" sz="2000" dirty="0" err="1" smtClean="0"/>
              <a:t>Wishart</a:t>
            </a:r>
            <a:r>
              <a:rPr lang="en-US" sz="2000" dirty="0" smtClean="0"/>
              <a:t> (World Bank)</a:t>
            </a:r>
          </a:p>
          <a:p>
            <a:r>
              <a:rPr lang="en-US" sz="2000" dirty="0" smtClean="0"/>
              <a:t>July 3, 2013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09600" y="5486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CC3300"/>
                </a:solidFill>
              </a:rPr>
              <a:t/>
            </a:r>
            <a:br>
              <a:rPr lang="en-US" sz="2800" b="1">
                <a:solidFill>
                  <a:srgbClr val="CC3300"/>
                </a:solidFill>
              </a:rPr>
            </a:br>
            <a:endParaRPr lang="en-US" sz="2800" b="1">
              <a:solidFill>
                <a:srgbClr val="CC3300"/>
              </a:solidFill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85800" y="31242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nl-NL" sz="3200" b="1">
                <a:solidFill>
                  <a:srgbClr val="800000"/>
                </a:solidFill>
              </a:rPr>
              <a:t/>
            </a:r>
            <a:br>
              <a:rPr lang="nl-NL" sz="3200" b="1">
                <a:solidFill>
                  <a:srgbClr val="800000"/>
                </a:solidFill>
              </a:rPr>
            </a:br>
            <a:endParaRPr lang="en-US" sz="3200" b="1">
              <a:solidFill>
                <a:srgbClr val="800000"/>
              </a:solidFill>
            </a:endParaRPr>
          </a:p>
        </p:txBody>
      </p:sp>
      <p:sp>
        <p:nvSpPr>
          <p:cNvPr id="2" name="AutoShape 2" descr="data:image/jpeg;base64,/9j/4AAQSkZJRgABAQAAAQABAAD/2wCEAAkGBxQSDxUUEBQSFBUQGBIWFA8SFRsVFBUQFBcYGBQWFBYYISggGBolGxQXITEhJSorMDAyGCA1ODMsNygtLisBCgoKDg0OGhAQGiwkHCQsLCwsLCw0LCwsLCwsLCwsLCwsLCwsLCwsLCwsLCwsLCwsLCwsLCwsLCwsLCwsLCwsLP/AABEIAMIBBAMBEQACEQEDEQH/xAAcAAEAAQUBAQAAAAAAAAAAAAAABwECBAUGAwj/xABHEAABAwEEBQgGBA0EAwAAAAABAAIDEQQSIVEFBhMxkQcUNEFTYXOSIjJxgbGzIzWhwxYkM0JSVHKDk7LBwtElQ2LhFWPS/8QAGgEBAAIDAQAAAAAAAAAAAAAAAAEFAgMEBv/EACwRAQABAwMDBAICAgMBAAAAAAABAgMRBBJRITEyBRMUM0FxImEjUhVDkUL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BRBS8pwjdCtVGDdBVMG6CqYN0FUwboKpg3QVTBugqmDdBVMG6CqYN0FUwboKpg3QVTBugqmDdBVMG6CqYN0FUwboKpg3QVTBugqmDdBVMG6CqYN0FUwboKpg3QVTBugqmDdBVMG6CqYN0FUwboUqnU3QqChE5VRKiD5t05GOdz4D8tP1f+xyubURsh5m9VPuVdfywdmMhwWzENe6eTZjIcExBunk2YyHBMQbquTZjIcExBunk2YyHBMQbquTZjIcExBunk2YyHBMQbquTZjIcExBuq5NmMhwTbBunk2YyHBMQbquTZjIcExBvnk2YyHBMQbp5NmMhwTEG6rk2YyHBNsG6rk2YyHBMQbquTZjIcExBunk2YyHBMQbp5NmMhwTEG6eTZjIcExBunk2YyHBMQbp5NmMhwTEG6eTZjIcExBunk2YyHBMQbp5NmMhwTEG6eTZjIcE2wbquTZjIcExBuq5NmMhwTEG6eTZjIcExBunk2YyHBNsG6eUu8izQLLPTtvu2Kt1fmufTpmaJykRcixUKIns+btN9Ln8af5jld2/CHmb/2T+2GtjUJHVIoBATKBTlIscgpygRIozIKcoEzKROiBRlIpygQEyCQCAmYBAQETgRBRRkFl+EihAgIJb5GOiz+N92xVus84/S79N8JSGuNYqFET2fN2m+lz+NP8xyu7fhDzN/7J/bDWctbK0VZNtPHETTava28MaVOSwqq20zLZbo3VRCRjyUMAqbU4AbzsxuG/rXD8yeFl/x39sZvJzZzutzScgGf/Sy+TV/qx+Fbj/6VtPJUbtYbSHZX2UB94KiNZzBPp2Y/jLjNO6vz2R920MoD6sjTVjvY7+hoV1W71Nbiuaau3PVfqpoUWy1CAvLA5rnXwK+qN1Cl67FEZhOnte5Vh3J5J2frLv4Y/wArl+Z/Tu/4/wDtQclDP1p3ujH+UnVzwRoaf9nM2rVMM0m2xCQkPDTtS3EEgndXdgt0X59vc5p0ke5tiW20vya83s8sxtF4RNc66GUrQbiarXb1c1ThuuaHbGXP6mauC3TPjMhjuMvVDb3WBSle9br92bcZc1jT+5Vh1s/JdEwVfay0bquY0CuVSVzxrKp6Ydk+nURGZl5xcmsDzRttDu4Nafg5ZTqqsdaWMaK3Papj6Q5LJmtJgmZJT8x4LCffiEo1kZ6wir0+fxLhrbYnwyGOZjmPbva4UP8A2O8YLrpuxXHRwXLdVE9WOsmvLZ6G0Tt2zOdII22drXucWl5o40wAWm7c2t1qzNbIturcrTFsfxhtoa58b42uFWtIv3mnFtLw3pTfie7ZVpqvwxG6CtJrSCY3S5rvQODmipHtANaBZ+7b5YfHr4WDRE5Y14hlLJCAx4aaOc71QPb1Zp7tPKPYr4ZrdVrTsZJHRPbs7n0bmkPdfcGi62nt4LGb9LL49bwOr9qG+zTjBzsYyPRbvKe9RyfGr4WN0JaCxr2wTFslLjgwm8Tuph19Se9Ryj2LnDKsuq9pe4tMT2ERyS+m0i8xm8NwxdWg94UVX6YT8evhbojQhmhmldtAyAU+jZfJkIwbTLM94S5dxiE27G/PV4P0DaQ5rTZ5rzwSG3CSab92WFVPu08sfjVsK0QuY8seC1zCQ5p3hw3grbExMZhpmmY7vNSxS3yMdFn8b7tirdZ5x+l36b4SkNcaxUKIns+btN9Ln8af5jld2vCHmb/2T+2GFm1tnqx06z+LH8Vqv+Et2n+2E+6YH4tL4cn8pVPR3ehuZ2vm1rRQYDcruIjEPNTOZ7un1P1rlsczbz3OgcQJIyahrf0m5Eb6ddFz37MTGYh16bU1U1YmUz6X0bHaYHRSi82Qb+sHqc09RCraKpoqXVymK6MIq5PrG6HTOyf60QnaTnQYHhj713X691vKp01G3UYd5ymuI0VOQSDWDEGh/LR9YXHY61wsNXMxamYQm22yjdJIPY93+Vbzapwoou157t/qPaHyaVs7pHOeakXnEk0DTQVK034im1iHRpZmq71S7rl9X2nw3fBVtrzhc3/rlHPI50yXwf7wu7WT/GFZ6f5y6rlcH+nfvY/6rn0nm69f9XRDDcCCMCNxGBHsPUrPETCkiqqO0pM5MNapHy81tDy8OBMT3YuqBUsJ68Kkfsrh1Nnb/KFrotRM9JdDyj6vi02Rz2j6WAFzHdZaPXYe4jH2gLRp7k01dXRrLMVUZhCQKton8qCeG30JpNkMdojka8i0say8wtBbR1Scd/UtF61NXZ02b0Ud26smuTY7sbYnNgZC+Foq10gLyC6Q3hdJq0eiQtM2Jx/bop1cbm0h1oY2zRWmQyyvbaZy1lWNcTsLg2oaAKUPUMlrizVNWG6dRRFETPVhHXSHYNY2B7Tes8jg0tumSKQOca0riBTE9QWcaarLCdZRjswG60A852rXu5xNDMz0gS0RSB7WGu4eiBgtk6aWmNVGctk3X8Xw4xykCWeSl8epKxzWsywJB9yw+NLZ82HnFr3TYG7INkImyQt2dx+yFA68Rerjurgo+NKZ1kMZutrSGtkZJduW+N5DgXUtZaQRX9ENop+NOWPy4no1+gdPCyxyNEZcXy2aRpJFBsJL9HDvpRZ12ZmGqzfpo6t3HrvHG6scUlHPtEhLnC8JJhdAbTc0fasPjVN/zImJjDiHuJNXEknEkmpJPWSV2U04jorapme61ZMUt8jHRZ/G+7Yq3Wecfpd+m+EpDXGsVCiJ7Pm7TfS5/Gn+Y5Xdrwh5m/8AZP7Yaza4bPVjp1n8WP4rVe8JbtP9sJ90x0aXw5P5Sqeju9Dc8Xzc3cFeU9nmZ7q9RSOuTtL6N0C4myQE4kxRVPfcCpK+ky9LanNMOGszANaH07Mn3mNtfiuj/qcUdNS7LWnRrLTZHwyvMbH7OslQKXZGuHrYYloHvWi3VirMO29RFdExLiI+Tmx1H464/wDG9HiumdTclwRobXfLVaN0Wyy6eiiiLnMbQhzjUmrCSahbK7lVVrq026Iov/x7JI1y+rrR4T/guO15wtL/ANco65HOmS+D/e1dur8YVfp/nLquVv6u/ex/1XPpPsdnqH1IYKs1FDdamyEaRsxG/atHuNQRwJWvU/XLo0s4uwn6Zgc0g7iCD7DvVRHSYegq60y+aXjE+0/Eq7pjFMS8zcjFUtzq/oyOaK1vkvVs8QeyhoL1T62YwWi7dmmYw32LdNecvW06qyRwGYywm7FFMYxeviKR10H1aYHv6lEanr1Z1aXpMsy2an1tUcFmka69Z2zyPeHC6Os0u7j1NGOBrRYxfxHWGU6XMxFLGbqjJtp43ywMFlax75XE3DG/cQaYew9aznUR06MJ0s9Yz2Wx6qSGASiWH0opJ2x1dfMcbrriMKdY6+tI1ETOMJnTVRTnLwk1dkFjFrL49mTGHYPq1slKH1aOAJGDaqPf/liERpv4xVV2be36sRxWieKMiQQ2Uy1eXNLXC76QoKOOOA3YrGL892ydPHXDWS6ryiEyF8dWxNtDoATfEDjQOrS7XrpVZTqIa/iVRTlfpPVKWGJ7zJC/ZbEvY0uvNbMPQJqKJGohlVpao6siz6rOimsjpjHJFaZmRlovDG96QIc1ppTcetY1ajNMxCY0u2qM/loNKxBlola0ANZJI0AdQDiAF0Wqs0Q5r1O2qYYq2NKW+Rjos/jfdsVbrPOP0u/TfCUhrjWKhRE9nzdpvpc/jT/Mcru14Q8zf+yf2w1m1w2erHTrP4sfxWq94S3af7YT7pjo0vhyfylU9Pd6G54vm5u4K9p7Q8z+ZesEDpHtYwVdIQ1o/wCTjQfaVjXO2MsrdO6qH0hZYxFE1nVGxra9zQAqXvL0kTtpRfqvpEWjWF8rTVrhKGnNjQGg/Yuu5TNNpWWqt+oy67lQ+qZ/bB8+Nc9jE1w7dZ9UoNAHUKd4VvNMTCgiao7S6PUA10nZ/wBo7/2StF+Ii3iHTo5n3Uwa5fV9p8N/wVda84XV/wCuUc8jnTJfB/vau3V+MKv0/wA5dVyt/V372P8AqufSfY7PUPqQwrNRdnT8nFhMuk4qD0Yb0jjkGijffec37Vo1VcRRh2aK3M1xKYNZ9JCz2OWV35rSBmXnBoHvIVbap3VRC5v1xRRMy+ePbxVzHDzdXWcyzbBpR8LJWsu0tDLj7wqboNfRxwOKwuUUzjLbbu1U52smbT80jHNdcuuhZZzRv+yx15vXvr1rGLFM9Wc6ivtP5ejdZZxKyX6O+yLY4sqHw0pdkFaO91EmxE9ERqaomJY3/mZAJg1sTRamsbI1rKANZiLgrge/FTFmP/ETfnM/29otPztYxou3WQy2dpLf9qRzXPxri6oGKxizTln79cUxw9LbrPPLZthJszGWxs9SjiI6XCXA78PZicFPx4pqyTqqpp2z2Uk1mndI+Q7O9NFsZHBp9KPDHf62G9TNmOzGrUVZWy6yTuh2RLKGNsRkDfpTCw1DC+u7HJY+xT3ZRqa8YXT6zzv2lSz6bYXqM7D8nTHDdikaelE6m497brhaJXMc/Y1hkEzSGUpIKYmhxBoE+NTCZ1NUzEz+GjtU5ke57qVeS403VJqaDqW6mnbGHPXVNU5eSyYJb5GOiz+N92xVus84/S79N8JSGuNYqFET2fN2m+lz+NP8xyu7XhDzN77Kv2wws5amz1Y6dZ/Fj+K1Xo/g36ef8kPoDSMZfDI1u9zHge0ggfFU9PSer0VfWOiG4uTa3GgLYh3mQH4Kx+XTEKadBXM5y7LVTUeOwu29qka97RgaXY48zU7z34Lnu36rnSHZZ01NrrU1OvevjXsdZ7E6oeKSWgbrp3tZnXPvWVmx+ZatVrIn+NLRclg/1Nn7EvwC6NX4Yc+hjNzKQ+U/6pn9sHz41w6eP8kLPW/VKDiriZeeh0XJ/wDWdn/ad/KVzaj63Vo5/wAsJg1y+r7T4b1XW/OF3fx7co65HOmS+D/eF2auc0wrfT5iK5dzygaHltdj2UAaXX2Oo510UFa4rlsXIoqzLu1VqbtGIR9ZeTK2ONHmGMfpF5dh3BoxPvC7J1dOOitp9Prz1l3mhtF2XRNnJklaHOxfM+gLyNwa3fTuFVyV1VXZWFumixT1lHWvOtxtzwyMFsEZq0He936bh1YHALr09nb1lXavU7+kdnKFdbipjLpdUqiC2uYKvZCwsN0OIdf3gEHGhXHfmYmHZpqf41TLc2rQ0dpmsDJg2KaaKV1oaxoY5wbQxkt/NcfS6twOS1xXVTEttVFNe3LBj1es8tqfBEZWufZzJCJKtu2hpcHMN4AubgMfbktnvVx1RVYtxXNK/RWrllk273OlMcMrYQI6lwJbjJRrSXeluHepqvVxPT8otWbc5mV0GjGzWWwwF5DX2m1Nv0oboOFAdxIHWtcVVRMz/TKbdMxFP4yrDqtBJPZgBKxtpNpa6Euq8bEkBwNOuiyi/VtnJ8WjOFkerEBfGXbdjJLLLO6MkbRrox1EjGu8BR8ivB8ajdg0tq1ZmwSugfLeZzV4MhF3ZWkG6KAdVDUpTfrmcFzS24pzD20lqpZmWmCFrpqvlbHISDdcxza3mvu3Qe4EpF+uYmSvTW4qpiPyu0foKzC12JzWPcyd9qjdHKQfTgc9jXmgxBu+r3jIqZu1zEkWbeYw4zSYAnlDWlrQ99GE1IF40C67fj1cN3G6cMZZtSW+Rjos/jfdsVbrPOP0u/TfCUhrjWKhRE9nzdpvpc/jT/Mcru14Q8ze+yf2w1m1LopC1wc0kFpqHDeDmFGMx1ZU1YnLZfhHa/1mf+IVqizRw3Tqa+T8I7X+sz/xCnsUcHybnLCtVsklP00kklN20e59PZeOHuWdNumO0MKr1dXeXjVZYa8PexWx8Lw+JzmPAIvNNDQ71FdEVR1ZUVTRPSWTatOWiSMslnlex9Ksc6oNCCPtAPuWFNmmOuGdV+uqMTLXLb0w0vay2l8Tw+Nxa5u5zd4Kx2xVGJZ0VzTOYZsusFqe1zX2iVzXijml1QR171rizTHXDbVqK5jGWJY7bJC4mGR8ZIoSx10kZLOaIq7w1UXJpnozPwjtf6zP/EKx9i3w2/JucqP1htRFDaZ8cpHD7RinsW+D5NyemWvllL3Xnuc5x3ucS5x9pOKzpoiOzVVXM95WUWUsclVEGHtZ7U+MkxvewneWOLSR33TioqpiUxVMLTM4vvlzr9Q6/eN68MQb2+tetNlOE75XOtUhffMkheN0heS/dT1q13YKNkcJ31d8qQWl8ddm97C4UJY4tq3I0OISaYyRXKhndQC8+jSXNbeNGuO9zR1HvWW2nhG+Ww0XpySG0tneXTOYHD6R5Jo4EesanrWuu3TMYwzovTE5lhOtkhcXOkkLiLpdfcSWfokk1Le7csqbcYK7szOYWvtLyCC95Dg0OBcSC1mDARXECppkppopj8MPcq5XOtshu1kkOzpcq9xuU3XMfR9yimiI/Cfcq5W85f6Ppv8AQJc30j6LiaktxwJONQk0RwjfVyskkLiS4lxOJc41JOZJ3lZ4YzOVqIS3yMdFn8b7tirdZ5x+l36b4SkNcaxUKIns+btN9Kn8af5jld2vCHmb/wBk/thrNqEBATIICAgICAgICAgICAgICAgICAgICZBAQEBAQS3yMdFn8b7tirdZ5wu/TfCUhrjWKiIns+bdNuHO58R+Wn+Y5XVqY2R+nmr0T7k9PywrwzHFbMw1YngvDMcUzBieC8MxxTMGJ4LwzHFMwYngvDMcUzBieC8MxxTMGJ4LwzHFMwYngvDMcUzBieC8MxxTMGJ4LwzHFMwYngvDMcUzBieC8MxxTMGJ4LwzHFMwYngvDMcUzBieC8MxxTMGJ4LwzHFMwYngvDMcUzBieC8MxxTMGJ4LwzHFMwYngvDMcUzBieC8MxxTMGJ4LwzHFMwYngvDMcUzBieC8MxxTMGJ4LwzHFMwYngvDMcUzBieC8MxxTMGJ4LwzHFMwYnhW8MxxUZMSlzkXP4rP433bFXazzhdeneEpDXGsVKIPE2KM742Y9d0Kcyx2U8Kcxj7OPyhMybKeDmMfZx+UJmTZTwcxj7OPyhMybKeDmMfZx+UJmTZTwcxj7OPyhMybKeDmMfZx+UJmTZTwcxj7OPyhMybKeDmMfZx+UJmTZTwcxj7OPyhMybKeDmMfZx+UJmTZTwcxj7OPyhMybKeDmMfZx+UJmTZTwcxj7OPyhMybKeDmMfZx+UJmTZTwcxj7OPyhMybKeDmMfZx+UJmTZTwcxj7OPyhMybKeDmMfZx+UJmTZTwcxj7OPyhMybKeDmMfZx+UJmTZTwcxj7OPyhMybKeDmMfZx+UJmTZTwcxj7OPyhMybKeDmMfZx+UJmTZTwcxj7OPyhMybKeDmMfZx+UJmTZTwcxj7OPyhMybKeDmMfZx+UJmTZTwcxj7OPyhMybKeHpFC1oo1obXIAY+5RM5TFMR2eiJ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10" b="21952"/>
          <a:stretch>
            <a:fillRect/>
          </a:stretch>
        </p:blipFill>
        <p:spPr bwMode="auto">
          <a:xfrm>
            <a:off x="393811" y="50292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95147"/>
            <a:ext cx="1692166" cy="9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586" y="5829300"/>
            <a:ext cx="1197801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386" y="5219700"/>
            <a:ext cx="3223260" cy="58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83" y="6210300"/>
            <a:ext cx="251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208" y="35298"/>
            <a:ext cx="1412500" cy="141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 descr="http://acumen.org/wp-content/uploads/2008/09/world-bank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1123569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88079"/>
            <a:ext cx="8229600" cy="936680"/>
          </a:xfrm>
        </p:spPr>
        <p:txBody>
          <a:bodyPr/>
          <a:lstStyle/>
          <a:p>
            <a:r>
              <a:rPr lang="en-US" sz="2800" dirty="0" smtClean="0"/>
              <a:t>Climate science: consensus on change, uncertainty on direction/ magnitude </a:t>
            </a:r>
            <a:endParaRPr lang="en-US" sz="2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3" cstate="print"/>
          <a:srcRect t="3750" b="3621"/>
          <a:stretch>
            <a:fillRect/>
          </a:stretch>
        </p:blipFill>
        <p:spPr bwMode="auto">
          <a:xfrm>
            <a:off x="457200" y="990600"/>
            <a:ext cx="8128000" cy="56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6400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4" action="ppaction://hlinksldjump"/>
              </a:rPr>
              <a:t>Return to main slide show</a:t>
            </a:r>
            <a:endParaRPr lang="en-US" sz="14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 t="3750" b="5949"/>
          <a:stretch>
            <a:fillRect/>
          </a:stretch>
        </p:blipFill>
        <p:spPr bwMode="auto">
          <a:xfrm>
            <a:off x="457200" y="1132489"/>
            <a:ext cx="8128000" cy="55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800" b="1" dirty="0" smtClean="0"/>
              <a:t>Why a regional approach?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844296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BC6DB4C-CFDB-49A7-B5AD-8C3D1636EE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Economies of scale in knowledge generation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Regional/ sub regional infrastructure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Informing dialogue on development/ climate finance (e.g. IDA, Climate Negotiations)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323850" y="777875"/>
            <a:ext cx="8640763" cy="706438"/>
          </a:xfrm>
        </p:spPr>
        <p:txBody>
          <a:bodyPr/>
          <a:lstStyle/>
          <a:p>
            <a:r>
              <a:rPr lang="en-US" sz="3200" b="1" smtClean="0"/>
              <a:t>A partnership to support investments in Africa</a:t>
            </a:r>
            <a:r>
              <a:rPr lang="ja-JP" altLang="en-US" sz="3200" b="1" smtClean="0"/>
              <a:t>’</a:t>
            </a:r>
            <a:r>
              <a:rPr lang="en-US" altLang="ja-JP" sz="3200" b="1" smtClean="0"/>
              <a:t>s infrastructure under an uncertain future climate</a:t>
            </a:r>
            <a:endParaRPr lang="en-US" sz="3200" b="1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46050" y="6210300"/>
            <a:ext cx="76835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73BF10AB-22D0-41DE-B374-E65F4984D8E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2349500"/>
            <a:ext cx="2370138" cy="22987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41338" y="2514600"/>
            <a:ext cx="1905000" cy="2585323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Donors</a:t>
            </a:r>
          </a:p>
          <a:p>
            <a:endParaRPr lang="en-US" b="1" dirty="0"/>
          </a:p>
          <a:p>
            <a:r>
              <a:rPr lang="en-US" dirty="0"/>
              <a:t>DFID</a:t>
            </a:r>
            <a:br>
              <a:rPr lang="en-US" dirty="0"/>
            </a:br>
            <a:r>
              <a:rPr lang="en-US" dirty="0"/>
              <a:t>Nordic Dev Fund</a:t>
            </a:r>
          </a:p>
          <a:p>
            <a:r>
              <a:rPr lang="en-US" dirty="0" smtClean="0"/>
              <a:t>Germany </a:t>
            </a:r>
            <a:r>
              <a:rPr lang="en-US" dirty="0"/>
              <a:t>(</a:t>
            </a:r>
            <a:r>
              <a:rPr lang="en-US" dirty="0" err="1"/>
              <a:t>KfW</a:t>
            </a:r>
            <a:r>
              <a:rPr lang="en-US" dirty="0"/>
              <a:t>)</a:t>
            </a:r>
          </a:p>
          <a:p>
            <a:r>
              <a:rPr lang="en-US" dirty="0"/>
              <a:t>France (AFD)</a:t>
            </a:r>
            <a:br>
              <a:rPr lang="en-US" dirty="0"/>
            </a:br>
            <a:r>
              <a:rPr lang="en-US" dirty="0" smtClean="0"/>
              <a:t>BNPP</a:t>
            </a:r>
          </a:p>
          <a:p>
            <a:r>
              <a:rPr lang="en-US" dirty="0" smtClean="0"/>
              <a:t>TFESSD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561138" y="2438400"/>
            <a:ext cx="2043112" cy="230822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Partners</a:t>
            </a:r>
          </a:p>
          <a:p>
            <a:endParaRPr lang="en-US" b="1"/>
          </a:p>
          <a:p>
            <a:r>
              <a:rPr lang="en-US"/>
              <a:t>AU/NEPAD/AfDB</a:t>
            </a:r>
          </a:p>
          <a:p>
            <a:r>
              <a:rPr lang="en-US"/>
              <a:t>RECs</a:t>
            </a:r>
          </a:p>
          <a:p>
            <a:r>
              <a:rPr lang="en-US"/>
              <a:t>RBOs</a:t>
            </a:r>
          </a:p>
          <a:p>
            <a:r>
              <a:rPr lang="en-US"/>
              <a:t>Power Pools</a:t>
            </a:r>
          </a:p>
          <a:p>
            <a:r>
              <a:rPr lang="en-US"/>
              <a:t>Others?</a:t>
            </a:r>
          </a:p>
          <a:p>
            <a:endParaRPr lang="en-US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3492500" y="3068638"/>
            <a:ext cx="1943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Implementation</a:t>
            </a:r>
          </a:p>
          <a:p>
            <a:pPr algn="ctr"/>
            <a:r>
              <a:rPr lang="en-US"/>
              <a:t>World Bank; </a:t>
            </a:r>
            <a:br>
              <a:rPr lang="en-US"/>
            </a:br>
            <a:r>
              <a:rPr lang="en-US"/>
              <a:t>Africa Climate Policy Center (UNECA)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484438" y="3357563"/>
            <a:ext cx="762000" cy="38100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5722938" y="3352800"/>
            <a:ext cx="762000" cy="381000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objective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ja-JP" altLang="en-US" sz="3600" smtClean="0"/>
              <a:t>“</a:t>
            </a:r>
            <a:r>
              <a:rPr lang="en-US" altLang="ja-JP" sz="3600" dirty="0" smtClean="0"/>
              <a:t>Strengthen the analytical base for investments in Africa</a:t>
            </a:r>
            <a:r>
              <a:rPr lang="ja-JP" altLang="en-US" sz="3600" smtClean="0"/>
              <a:t>’</a:t>
            </a:r>
            <a:r>
              <a:rPr lang="en-US" altLang="ja-JP" sz="3600" dirty="0" smtClean="0"/>
              <a:t>s infrastructure under a future uncertain climate, to facilitate and support climate resilient infrastructure development.</a:t>
            </a:r>
            <a:r>
              <a:rPr lang="ja-JP" altLang="en-US" sz="3600" smtClean="0"/>
              <a:t>”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Objectives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/>
              <a:t>Evaluate (in physical and cost terms) the impacts of climate change on a subset of infrastructures (roads, hydro‐power and irrigation)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Develop and test a framework for investment decision-making that can be </a:t>
            </a:r>
            <a:r>
              <a:rPr lang="ja-JP" altLang="en-US" sz="2800" smtClean="0"/>
              <a:t>‘</a:t>
            </a:r>
            <a:r>
              <a:rPr lang="en-US" altLang="ja-JP" sz="2800" dirty="0" smtClean="0"/>
              <a:t>robust</a:t>
            </a:r>
            <a:r>
              <a:rPr lang="ja-JP" altLang="en-US" sz="2800" smtClean="0"/>
              <a:t>’</a:t>
            </a:r>
            <a:r>
              <a:rPr lang="en-US" altLang="ja-JP" sz="2800" dirty="0" smtClean="0"/>
              <a:t> under a wide range of climate outcomes; 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Formulate actionable recommendations for decision makers to enhance climate resilience of infrastructure development</a:t>
            </a:r>
            <a:r>
              <a:rPr lang="en-US" dirty="0" smtClean="0"/>
              <a:t>.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Scope: Seven Major River Basins…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914401"/>
            <a:ext cx="7572375" cy="5767692"/>
            <a:chOff x="1141951" y="1295400"/>
            <a:chExt cx="6020850" cy="500569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083" t="6503" r="4230" b="5227"/>
            <a:stretch/>
          </p:blipFill>
          <p:spPr bwMode="auto">
            <a:xfrm>
              <a:off x="2209800" y="1295400"/>
              <a:ext cx="4953001" cy="5005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49887" y="289123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Nile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11687" y="380563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Congo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1237" y="4796238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Zambezi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7287" y="3043638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Niger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7887" y="5710638"/>
              <a:ext cx="9906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Orange</a:t>
              </a:r>
              <a:endParaRPr lang="en-US" sz="17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1487" y="372943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Volta</a:t>
              </a:r>
              <a:endParaRPr lang="en-US" dirty="0"/>
            </a:p>
          </p:txBody>
        </p:sp>
        <p:cxnSp>
          <p:nvCxnSpPr>
            <p:cNvPr id="16" name="Elbow Connector 15"/>
            <p:cNvCxnSpPr/>
            <p:nvPr/>
          </p:nvCxnSpPr>
          <p:spPr bwMode="auto">
            <a:xfrm rot="16200000" flipV="1">
              <a:off x="3240087" y="3500838"/>
              <a:ext cx="457200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141951" y="2155126"/>
              <a:ext cx="1295400" cy="320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Senegal</a:t>
              </a:r>
              <a:endParaRPr lang="en-US" dirty="0"/>
            </a:p>
          </p:txBody>
        </p:sp>
      </p:grpSp>
      <p:cxnSp>
        <p:nvCxnSpPr>
          <p:cNvPr id="24" name="Elbow Connector 23"/>
          <p:cNvCxnSpPr>
            <a:stCxn id="18" idx="2"/>
          </p:cNvCxnSpPr>
          <p:nvPr/>
        </p:nvCxnSpPr>
        <p:spPr bwMode="auto">
          <a:xfrm rot="16200000" flipH="1">
            <a:off x="1392070" y="1925469"/>
            <a:ext cx="316468" cy="101419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four Power Pools..</a:t>
            </a:r>
          </a:p>
        </p:txBody>
      </p:sp>
      <p:pic>
        <p:nvPicPr>
          <p:cNvPr id="4" name="Content Placeholder 3" descr="Africa Power Pools by Generation Capacit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1" y="1295400"/>
            <a:ext cx="7086599" cy="5334000"/>
          </a:xfrm>
          <a:effectLst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990600" y="3810000"/>
            <a:ext cx="3813175" cy="14716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..and five types of infrastructures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Municipal water supply</a:t>
            </a:r>
          </a:p>
          <a:p>
            <a:r>
              <a:rPr lang="en-US" dirty="0" smtClean="0"/>
              <a:t>Irrigation</a:t>
            </a:r>
          </a:p>
          <a:p>
            <a:r>
              <a:rPr lang="en-US" dirty="0" smtClean="0"/>
              <a:t>Hydro-power</a:t>
            </a:r>
          </a:p>
          <a:p>
            <a:r>
              <a:rPr lang="en-US" dirty="0" smtClean="0"/>
              <a:t>Other power sources</a:t>
            </a:r>
          </a:p>
          <a:p>
            <a:r>
              <a:rPr lang="en-US" dirty="0" smtClean="0"/>
              <a:t>Roads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953000"/>
            <a:ext cx="2448912" cy="1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6443276" y="3231931"/>
          <a:ext cx="2177836" cy="1547188"/>
        </p:xfrm>
        <a:graphic>
          <a:graphicData uri="http://schemas.openxmlformats.org/presentationml/2006/ole">
            <p:oleObj spid="_x0000_s87042" name="Photo Editor Photo" r:id="rId4" imgW="1905266" imgH="2723810" progId="">
              <p:embed/>
            </p:oleObj>
          </a:graphicData>
        </a:graphic>
      </p:graphicFrame>
      <p:pic>
        <p:nvPicPr>
          <p:cNvPr id="7" name="Picture 7" descr="Idriss-1er-Taounate"/>
          <p:cNvPicPr>
            <a:picLocks noChangeAspect="1" noChangeArrowheads="1"/>
          </p:cNvPicPr>
          <p:nvPr/>
        </p:nvPicPr>
        <p:blipFill>
          <a:blip r:embed="rId5" cstate="print"/>
          <a:srcRect l="11024" r="10315"/>
          <a:stretch>
            <a:fillRect/>
          </a:stretch>
        </p:blipFill>
        <p:spPr bwMode="auto">
          <a:xfrm>
            <a:off x="6508532" y="1371600"/>
            <a:ext cx="2112580" cy="158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tracks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Track 1: coarser scale (basins </a:t>
            </a:r>
            <a:r>
              <a:rPr lang="en-US" dirty="0"/>
              <a:t>and power </a:t>
            </a:r>
            <a:r>
              <a:rPr lang="en-US" dirty="0" smtClean="0"/>
              <a:t>pools)</a:t>
            </a:r>
          </a:p>
          <a:p>
            <a:pPr lvl="1"/>
            <a:r>
              <a:rPr lang="en-US" dirty="0" smtClean="0"/>
              <a:t>Emphasis on planning, trade-offs among policy objectives</a:t>
            </a:r>
          </a:p>
          <a:p>
            <a:r>
              <a:rPr lang="en-US" dirty="0" smtClean="0"/>
              <a:t>Track 2: specific investments scale</a:t>
            </a:r>
          </a:p>
          <a:p>
            <a:pPr lvl="1"/>
            <a:r>
              <a:rPr lang="en-US" dirty="0" smtClean="0"/>
              <a:t>Emphasis on project design options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4" descr="N:\ETWWA\HYDROPOWER\Presentations\Hydropower photos\Hydropower photos\HBP pictures\pictures water sector board 2007\DSC02558.JPG"/>
          <p:cNvPicPr>
            <a:picLocks noChangeAspect="1" noChangeArrowheads="1"/>
          </p:cNvPicPr>
          <p:nvPr/>
        </p:nvPicPr>
        <p:blipFill>
          <a:blip r:embed="rId2" cstate="print"/>
          <a:srcRect b="8751"/>
          <a:stretch>
            <a:fillRect/>
          </a:stretch>
        </p:blipFill>
        <p:spPr bwMode="auto">
          <a:xfrm>
            <a:off x="4876800" y="3962400"/>
            <a:ext cx="3626528" cy="248186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25607" t="18633" r="6061" b="27451"/>
          <a:stretch>
            <a:fillRect/>
          </a:stretch>
        </p:blipFill>
        <p:spPr bwMode="auto">
          <a:xfrm>
            <a:off x="4918832" y="1316915"/>
            <a:ext cx="3537890" cy="24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1524"/>
          </a:xfrm>
        </p:spPr>
        <p:txBody>
          <a:bodyPr/>
          <a:lstStyle/>
          <a:p>
            <a:r>
              <a:rPr lang="en-US" dirty="0" smtClean="0"/>
              <a:t>Overview of approach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Define a set of development targets</a:t>
            </a:r>
          </a:p>
          <a:p>
            <a:pPr marL="857250" lvl="1" indent="-457200"/>
            <a:r>
              <a:rPr lang="en-US" sz="2000" dirty="0" smtClean="0"/>
              <a:t>PIDA</a:t>
            </a:r>
          </a:p>
          <a:p>
            <a:pPr marL="857250" lvl="1" indent="-457200"/>
            <a:r>
              <a:rPr lang="en-US" sz="2000" dirty="0" smtClean="0"/>
              <a:t>Other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Define a reference case (no climate change)</a:t>
            </a:r>
          </a:p>
          <a:p>
            <a:pPr marL="857250" lvl="1" indent="-457200"/>
            <a:r>
              <a:rPr lang="en-US" sz="2000" dirty="0" smtClean="0"/>
              <a:t>Use historical climate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Evaluate deviations (+/-) from target under a wide range of climate scenarios (including IPCC AR5)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Analyze (including costs) options to minimize risk of not achieving targets through “Robust Decision-making” (RDM):</a:t>
            </a:r>
          </a:p>
          <a:p>
            <a:pPr marL="857250" lvl="1" indent="-457200"/>
            <a:r>
              <a:rPr lang="en-US" sz="2000" dirty="0" smtClean="0"/>
              <a:t>At basin/ power pool scale (track 1)</a:t>
            </a:r>
          </a:p>
          <a:p>
            <a:pPr marL="857250" lvl="1" indent="-457200"/>
            <a:r>
              <a:rPr lang="en-US" sz="2000" dirty="0" smtClean="0"/>
              <a:t>At investment level scale (track 2)</a:t>
            </a:r>
          </a:p>
          <a:p>
            <a:pPr marL="457200" indent="-457200">
              <a:buNone/>
            </a:pPr>
            <a:r>
              <a:rPr lang="en-US" sz="2400" dirty="0" smtClean="0"/>
              <a:t>Value added:</a:t>
            </a:r>
          </a:p>
          <a:p>
            <a:pPr marL="857250" lvl="1" indent="-457200"/>
            <a:r>
              <a:rPr lang="en-US" sz="2000" dirty="0" smtClean="0"/>
              <a:t>Consistent regional approach to impact analysis </a:t>
            </a:r>
          </a:p>
          <a:p>
            <a:pPr marL="857250" lvl="1" indent="-457200"/>
            <a:r>
              <a:rPr lang="en-US" sz="2000" dirty="0" smtClean="0"/>
              <a:t>Innovative treatment of uncertainty in adaptation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Archives\Lesotho - Water Sector Improvement Project\Metolong Dam\Pictures\amazing mount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8572"/>
            <a:ext cx="9144000" cy="29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Body of Knowledge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32588"/>
            <a:ext cx="3388821" cy="21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42759"/>
            <a:ext cx="3410989" cy="213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36051"/>
            <a:ext cx="338328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6338"/>
            <a:ext cx="212478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511" y="3779237"/>
            <a:ext cx="2124780" cy="307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476" y="3200400"/>
            <a:ext cx="2092035" cy="29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29750"/>
            <a:ext cx="227694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810" y="3553260"/>
            <a:ext cx="2124064" cy="29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42759"/>
            <a:ext cx="2585824" cy="364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133" y="2926338"/>
            <a:ext cx="2590267" cy="365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337" y="2928471"/>
            <a:ext cx="2579663" cy="362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27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taking of relevant initiatives/ data (including baseline plans)</a:t>
            </a:r>
          </a:p>
          <a:p>
            <a:r>
              <a:rPr lang="en-US" dirty="0" smtClean="0"/>
              <a:t>Definition of a conceptual and modeling framework</a:t>
            </a:r>
          </a:p>
          <a:p>
            <a:r>
              <a:rPr lang="en-US" dirty="0" smtClean="0"/>
              <a:t>First set of results: Volta Basin, Southern Africa Power Pool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274638"/>
            <a:ext cx="8734096" cy="1143000"/>
          </a:xfrm>
        </p:spPr>
        <p:txBody>
          <a:bodyPr/>
          <a:lstStyle/>
          <a:p>
            <a:r>
              <a:rPr lang="en-US" sz="3600" dirty="0" smtClean="0"/>
              <a:t>Track 2: p</a:t>
            </a:r>
            <a:r>
              <a:rPr lang="en-US" sz="3600" dirty="0" smtClean="0"/>
              <a:t>rovisional </a:t>
            </a:r>
            <a:r>
              <a:rPr lang="en-US" sz="3600" dirty="0" smtClean="0"/>
              <a:t>list of case </a:t>
            </a:r>
            <a:r>
              <a:rPr lang="en-US" sz="3600" dirty="0" smtClean="0"/>
              <a:t>studies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447800"/>
          <a:ext cx="7315200" cy="48097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/>
                <a:gridCol w="42672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Countries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Case study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Kenya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Mombasa Water Supply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DRC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Inga 3</a:t>
                      </a:r>
                      <a:endParaRPr lang="en-US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Malawi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Fufu hydropower </a:t>
                      </a:r>
                      <a:endParaRPr lang="en-US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Ghana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Pwalugu multi-purpose dam </a:t>
                      </a:r>
                      <a:endParaRPr lang="en-US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Burkina Faso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Numba multi-purpose dam </a:t>
                      </a:r>
                      <a:endParaRPr lang="en-US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Guinea/ Sierra Leone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Boureya dam </a:t>
                      </a:r>
                      <a:endParaRPr lang="en-US" sz="2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Senegal/ Mali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Senegal River Navigability Project</a:t>
                      </a:r>
                      <a:endParaRPr lang="en-US" sz="2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131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2012: </a:t>
            </a:r>
            <a:r>
              <a:rPr lang="en-US" sz="2800" dirty="0" smtClean="0"/>
              <a:t>scoping of work, stock-taking, fund-raising</a:t>
            </a:r>
            <a:endParaRPr lang="en-US" sz="2800" b="1" dirty="0" smtClean="0"/>
          </a:p>
          <a:p>
            <a:r>
              <a:rPr lang="en-US" sz="2800" b="1" dirty="0" smtClean="0"/>
              <a:t>2013</a:t>
            </a:r>
            <a:r>
              <a:rPr lang="en-US" sz="2800" dirty="0" smtClean="0"/>
              <a:t>, </a:t>
            </a:r>
            <a:r>
              <a:rPr lang="en-US" sz="2800" dirty="0" smtClean="0"/>
              <a:t>July: start road component </a:t>
            </a:r>
            <a:r>
              <a:rPr lang="en-US" sz="2800" dirty="0" smtClean="0"/>
              <a:t>; interim </a:t>
            </a:r>
            <a:r>
              <a:rPr lang="en-US" sz="2800" dirty="0" smtClean="0"/>
              <a:t>report</a:t>
            </a:r>
          </a:p>
          <a:p>
            <a:r>
              <a:rPr lang="en-US" sz="2800" dirty="0" smtClean="0"/>
              <a:t>August </a:t>
            </a:r>
            <a:r>
              <a:rPr lang="en-US" sz="2800" dirty="0" smtClean="0"/>
              <a:t>– Dec</a:t>
            </a:r>
          </a:p>
          <a:p>
            <a:pPr lvl="1"/>
            <a:r>
              <a:rPr lang="en-US" sz="2400" dirty="0" smtClean="0"/>
              <a:t>Workshops: Volta, follow-up Orange (proposed)</a:t>
            </a:r>
            <a:endParaRPr lang="en-US" sz="2400" dirty="0" smtClean="0"/>
          </a:p>
          <a:p>
            <a:pPr lvl="1"/>
            <a:r>
              <a:rPr lang="en-US" sz="2400" dirty="0" smtClean="0"/>
              <a:t>Track 1 analysis in other river basins</a:t>
            </a:r>
          </a:p>
          <a:p>
            <a:pPr lvl="1"/>
            <a:r>
              <a:rPr lang="en-US" sz="2400" dirty="0" smtClean="0"/>
              <a:t>Energy analysis in other power pools</a:t>
            </a:r>
          </a:p>
          <a:p>
            <a:pPr lvl="1"/>
            <a:r>
              <a:rPr lang="en-US" sz="2400" dirty="0" smtClean="0"/>
              <a:t>Track 2 case studies</a:t>
            </a:r>
          </a:p>
          <a:p>
            <a:r>
              <a:rPr lang="en-US" sz="2800" b="1" dirty="0" smtClean="0"/>
              <a:t>2014: </a:t>
            </a:r>
            <a:r>
              <a:rPr lang="en-US" sz="2800" dirty="0" smtClean="0"/>
              <a:t>Jan-March: report preparation</a:t>
            </a:r>
            <a:endParaRPr lang="en-US" sz="2800" dirty="0" smtClean="0"/>
          </a:p>
          <a:p>
            <a:r>
              <a:rPr lang="en-US" sz="2800" dirty="0" smtClean="0"/>
              <a:t>May</a:t>
            </a:r>
            <a:r>
              <a:rPr lang="en-US" sz="2800" dirty="0" smtClean="0"/>
              <a:t>: </a:t>
            </a:r>
            <a:r>
              <a:rPr lang="en-US" sz="2800" dirty="0" smtClean="0"/>
              <a:t>review</a:t>
            </a:r>
            <a:endParaRPr lang="en-US" sz="2800" dirty="0" smtClean="0"/>
          </a:p>
          <a:p>
            <a:r>
              <a:rPr lang="en-US" sz="2800" dirty="0" smtClean="0"/>
              <a:t>Summer: dissemination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/>
              <a:t>PREMISE: </a:t>
            </a:r>
            <a:r>
              <a:rPr lang="en-US" sz="2400" dirty="0" smtClean="0"/>
              <a:t>Orange-</a:t>
            </a:r>
            <a:r>
              <a:rPr lang="en-US" sz="2400" dirty="0" err="1" smtClean="0"/>
              <a:t>Senqu</a:t>
            </a:r>
            <a:r>
              <a:rPr lang="en-US" sz="2400" dirty="0" smtClean="0"/>
              <a:t>: advanced stage of planning/ modeling, thus excellent sounding board for proposed approach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/>
              <a:t>OBJECTIVES:</a:t>
            </a:r>
            <a:endParaRPr lang="en-US" sz="24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Present, and elicit feedback on: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Modeling tools (hydrology, power) proposed for analysis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D</a:t>
            </a:r>
            <a:r>
              <a:rPr lang="en-US" sz="2000" dirty="0" smtClean="0"/>
              <a:t>ecision </a:t>
            </a:r>
            <a:r>
              <a:rPr lang="en-US" sz="2000" dirty="0" smtClean="0"/>
              <a:t>analysis framework </a:t>
            </a:r>
            <a:r>
              <a:rPr lang="en-US" sz="2000" dirty="0" smtClean="0"/>
              <a:t>proposed to evaluate </a:t>
            </a:r>
            <a:r>
              <a:rPr lang="en-US" sz="2000" dirty="0" smtClean="0"/>
              <a:t>potential climate impacts on investment </a:t>
            </a:r>
            <a:r>
              <a:rPr lang="en-US" sz="2000" dirty="0" smtClean="0"/>
              <a:t>decisions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Discuss options for follow-up collaboration, including: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Options for project-level (track 2) analysis of climate resilience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Workshop after the summer </a:t>
            </a:r>
            <a:r>
              <a:rPr lang="en-US" sz="2000" dirty="0" smtClean="0"/>
              <a:t>to discuss advanced Orange/</a:t>
            </a:r>
            <a:r>
              <a:rPr lang="en-US" sz="2000" dirty="0" err="1" smtClean="0"/>
              <a:t>Senqu</a:t>
            </a:r>
            <a:r>
              <a:rPr lang="en-US" sz="2000" dirty="0" smtClean="0"/>
              <a:t> specific results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9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July  3</a:t>
            </a:r>
            <a:r>
              <a:rPr lang="en-US" baseline="30000" dirty="0" smtClean="0"/>
              <a:t>rd</a:t>
            </a:r>
            <a:r>
              <a:rPr lang="en-US" dirty="0" smtClean="0"/>
              <a:t> afternoon</a:t>
            </a:r>
          </a:p>
          <a:p>
            <a:pPr lvl="1"/>
            <a:r>
              <a:rPr lang="en-US" dirty="0" smtClean="0"/>
              <a:t>Presentations from country delegations</a:t>
            </a:r>
          </a:p>
          <a:p>
            <a:pPr lvl="1"/>
            <a:r>
              <a:rPr lang="en-US" dirty="0" smtClean="0"/>
              <a:t>Overview of framework of study</a:t>
            </a:r>
          </a:p>
          <a:p>
            <a:pPr lvl="1"/>
            <a:r>
              <a:rPr lang="en-US" dirty="0" smtClean="0"/>
              <a:t>The modeling tools (hydrology, power)</a:t>
            </a:r>
          </a:p>
          <a:p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r>
              <a:rPr lang="en-US" dirty="0" smtClean="0"/>
              <a:t>, morning </a:t>
            </a:r>
          </a:p>
          <a:p>
            <a:pPr lvl="1"/>
            <a:r>
              <a:rPr lang="en-US" dirty="0" smtClean="0"/>
              <a:t>Participatory scoping of Orange-</a:t>
            </a:r>
            <a:r>
              <a:rPr lang="en-US" dirty="0" err="1" smtClean="0"/>
              <a:t>Senqu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Illustrative applications (focus on the Volta basin) </a:t>
            </a:r>
            <a:endParaRPr lang="en-US" dirty="0" smtClean="0"/>
          </a:p>
          <a:p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r>
              <a:rPr lang="en-US" dirty="0" smtClean="0"/>
              <a:t>, afternoon </a:t>
            </a:r>
          </a:p>
          <a:p>
            <a:pPr lvl="1"/>
            <a:r>
              <a:rPr lang="en-US" dirty="0" smtClean="0"/>
              <a:t>Project level analysis of climate resilience</a:t>
            </a:r>
          </a:p>
          <a:p>
            <a:pPr lvl="1"/>
            <a:r>
              <a:rPr lang="en-US" dirty="0" smtClean="0"/>
              <a:t>Next steps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8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76200"/>
            <a:ext cx="8671034" cy="685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Current Context &amp; </a:t>
            </a:r>
            <a:r>
              <a:rPr lang="en-US" sz="4000" b="1" dirty="0" smtClean="0">
                <a:solidFill>
                  <a:schemeClr val="tx2"/>
                </a:solidFill>
              </a:rPr>
              <a:t>Value Added </a:t>
            </a:r>
            <a:r>
              <a:rPr lang="en-US" sz="4000" b="1" dirty="0" smtClean="0">
                <a:solidFill>
                  <a:schemeClr val="tx2"/>
                </a:solidFill>
              </a:rPr>
              <a:t>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" y="709448"/>
            <a:ext cx="5242034" cy="5333999"/>
          </a:xfrm>
        </p:spPr>
        <p:txBody>
          <a:bodyPr>
            <a:noAutofit/>
          </a:bodyPr>
          <a:lstStyle/>
          <a:p>
            <a:pPr marL="234950" indent="-234950"/>
            <a:r>
              <a:rPr lang="en-US" sz="2000" dirty="0" smtClean="0">
                <a:solidFill>
                  <a:schemeClr val="tx2"/>
                </a:solidFill>
              </a:rPr>
              <a:t>Africa wide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comparative assessment</a:t>
            </a:r>
          </a:p>
          <a:p>
            <a:pPr marL="460375" lvl="4" algn="just"/>
            <a:r>
              <a:rPr lang="en-US" sz="1600" dirty="0">
                <a:solidFill>
                  <a:schemeClr val="tx2"/>
                </a:solidFill>
              </a:rPr>
              <a:t>Quantify CC impacts on performance of network infrastructure;</a:t>
            </a:r>
          </a:p>
          <a:p>
            <a:pPr marL="460375" lvl="4" algn="just"/>
            <a:r>
              <a:rPr lang="en-US" sz="1600" dirty="0">
                <a:solidFill>
                  <a:schemeClr val="tx2"/>
                </a:solidFill>
              </a:rPr>
              <a:t>Identify, evaluate and cost robust adaptation approaches for planning, evaluating, and designing specific infrastructure investments in the face of climate uncertainty;</a:t>
            </a:r>
          </a:p>
          <a:p>
            <a:pPr marL="460375" lvl="4" algn="just"/>
            <a:r>
              <a:rPr lang="en-US" sz="1600" dirty="0">
                <a:solidFill>
                  <a:schemeClr val="tx2"/>
                </a:solidFill>
              </a:rPr>
              <a:t>Formulate actionable recommendations for policy makers on how to enhance the climate resilience of infrastructure development and mobilize the required resources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</a:p>
          <a:p>
            <a:pPr marL="234950" indent="-234950"/>
            <a:r>
              <a:rPr lang="en-US" sz="2000" dirty="0" smtClean="0">
                <a:solidFill>
                  <a:schemeClr val="tx2"/>
                </a:solidFill>
              </a:rPr>
              <a:t>Orange-</a:t>
            </a:r>
            <a:r>
              <a:rPr lang="en-US" sz="2000" dirty="0" err="1" smtClean="0">
                <a:solidFill>
                  <a:schemeClr val="tx2"/>
                </a:solidFill>
              </a:rPr>
              <a:t>Senqu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accounts for over 10% of Africa’s GDP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234950" indent="-234950"/>
            <a:r>
              <a:rPr lang="en-US" sz="2000" dirty="0" smtClean="0">
                <a:solidFill>
                  <a:schemeClr val="tx2"/>
                </a:solidFill>
              </a:rPr>
              <a:t>3</a:t>
            </a:r>
            <a:r>
              <a:rPr lang="en-US" sz="2000" baseline="30000" dirty="0" smtClean="0">
                <a:solidFill>
                  <a:schemeClr val="tx2"/>
                </a:solidFill>
              </a:rPr>
              <a:t>rd</a:t>
            </a:r>
            <a:r>
              <a:rPr lang="en-US" sz="2000" dirty="0" smtClean="0">
                <a:solidFill>
                  <a:schemeClr val="tx2"/>
                </a:solidFill>
              </a:rPr>
              <a:t> most economically </a:t>
            </a:r>
            <a:r>
              <a:rPr lang="en-US" sz="2000" dirty="0">
                <a:solidFill>
                  <a:schemeClr val="tx2"/>
                </a:solidFill>
              </a:rPr>
              <a:t>important basin in Africa </a:t>
            </a:r>
          </a:p>
          <a:p>
            <a:pPr marL="234950" indent="-234950"/>
            <a:r>
              <a:rPr lang="en-US" sz="2000" dirty="0" smtClean="0">
                <a:solidFill>
                  <a:schemeClr val="tx2"/>
                </a:solidFill>
              </a:rPr>
              <a:t>Regional </a:t>
            </a:r>
            <a:r>
              <a:rPr lang="en-US" sz="2000" dirty="0" smtClean="0">
                <a:solidFill>
                  <a:schemeClr val="tx2"/>
                </a:solidFill>
              </a:rPr>
              <a:t>WBG Portfolio of activities</a:t>
            </a:r>
          </a:p>
          <a:p>
            <a:pPr marL="460375" lvl="5">
              <a:buFont typeface="Wingdings" pitchFamily="2" charset="2"/>
              <a:buChar char="Ø"/>
            </a:pPr>
            <a:r>
              <a:rPr lang="en-US" sz="1600" i="1" dirty="0" smtClean="0">
                <a:solidFill>
                  <a:schemeClr val="tx2"/>
                </a:solidFill>
              </a:rPr>
              <a:t>Lesotho Water Sector Improvement Project</a:t>
            </a:r>
          </a:p>
          <a:p>
            <a:pPr marL="460375" lvl="5">
              <a:buFont typeface="Wingdings" pitchFamily="2" charset="2"/>
              <a:buChar char="Ø"/>
            </a:pPr>
            <a:r>
              <a:rPr lang="en-US" sz="1600" i="1" dirty="0" smtClean="0">
                <a:solidFill>
                  <a:schemeClr val="tx2"/>
                </a:solidFill>
              </a:rPr>
              <a:t>Lesotho Highlands – Botswana Water Transfer Study </a:t>
            </a:r>
          </a:p>
          <a:p>
            <a:pPr marL="460375" lvl="5">
              <a:buFont typeface="Wingdings" pitchFamily="2" charset="2"/>
              <a:buChar char="Ø"/>
            </a:pPr>
            <a:r>
              <a:rPr lang="en-US" sz="1600" i="1" dirty="0" smtClean="0">
                <a:solidFill>
                  <a:schemeClr val="tx2"/>
                </a:solidFill>
              </a:rPr>
              <a:t>Lesotho </a:t>
            </a:r>
            <a:r>
              <a:rPr lang="en-US" sz="1600" i="1" dirty="0">
                <a:solidFill>
                  <a:schemeClr val="tx2"/>
                </a:solidFill>
              </a:rPr>
              <a:t>CC Scenario Analysis to Strengthen Economic Planning </a:t>
            </a:r>
            <a:r>
              <a:rPr lang="en-US" sz="1600" dirty="0">
                <a:solidFill>
                  <a:schemeClr val="tx2"/>
                </a:solidFill>
              </a:rPr>
              <a:t>(GFDRR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5875" y="1545020"/>
            <a:ext cx="3721925" cy="41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8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200"/>
            <a:ext cx="8424936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Starting points: Africa Infrastructure Country Diagnostic (AICD)…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8904" y="1305272"/>
            <a:ext cx="4253096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Comprehensive overview of current infrastructure status, policy, institutional and financial challenges</a:t>
            </a:r>
          </a:p>
          <a:p>
            <a:r>
              <a:rPr lang="en-US" sz="2400" dirty="0" smtClean="0"/>
              <a:t>Concludes that Africa needs to spend US$93bn pa to catch-up on infrastructure with rest of developing world</a:t>
            </a:r>
          </a:p>
          <a:p>
            <a:r>
              <a:rPr lang="en-US" sz="2400" dirty="0" smtClean="0"/>
              <a:t>Estimates made under a “no climate change” presumption</a:t>
            </a:r>
            <a:endParaRPr lang="en-US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09756"/>
            <a:ext cx="3977496" cy="478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finding: </a:t>
            </a:r>
            <a:r>
              <a:rPr lang="en-US" sz="3600" dirty="0" smtClean="0"/>
              <a:t>$93 billion financing needs, $31 billion gap </a:t>
            </a:r>
            <a:r>
              <a:rPr lang="en-US" sz="3600" dirty="0" smtClean="0"/>
              <a:t>to fill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F56EFCAA-3606-44D0-8EDD-6784EE3848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16117"/>
            <a:ext cx="6383582" cy="463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6164317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Africa Infrastructure Country Diagnostic (AICD)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981810" cy="36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..and Program for Infrastructure development in Africa (PIDA)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F56EFCAA-3606-44D0-8EDD-6784EE3848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0" y="1447800"/>
          <a:ext cx="5067250" cy="31146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40251"/>
                <a:gridCol w="1626999"/>
              </a:tblGrid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Sector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Target by 2040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Modern highways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37,300 km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Modern railways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30,200 km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Port capacity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1.3 billion tons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Hydroelectric power generation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54,150 MW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Interconnecting power lines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16,500 km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New water storage capacity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20,101 hm3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1344" y="3012489"/>
            <a:ext cx="1295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$68 billion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98973"/>
            <a:ext cx="7772400" cy="1362075"/>
          </a:xfrm>
        </p:spPr>
        <p:txBody>
          <a:bodyPr/>
          <a:lstStyle/>
          <a:p>
            <a:r>
              <a:rPr lang="en-US" dirty="0" smtClean="0"/>
              <a:t>What happens with climate change?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98786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6822686D-2B0A-4441-9523-CEC557C203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400" b="1" dirty="0" smtClean="0"/>
              <a:t>Main implications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BC6DB4C-CFDB-49A7-B5AD-8C3D1636EE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280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Can no longer plan and design infrastructures as we did in the past: risk of “regrets”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Need new approaches to deal with the changing, but uncertain, climate of the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Might need to incur higher costs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800" b="1" dirty="0" smtClean="0"/>
              <a:t>Why a new study?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310" y="1600200"/>
            <a:ext cx="851338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Few existing national, sub-regional and regional infrastructure development plans address climate change implications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Existing studies on climate change tend to:</a:t>
            </a:r>
          </a:p>
          <a:p>
            <a:pPr marL="788670" lvl="1" indent="-514350"/>
            <a:r>
              <a:rPr lang="en-US" dirty="0" smtClean="0"/>
              <a:t>Focus on impact</a:t>
            </a:r>
          </a:p>
          <a:p>
            <a:pPr marL="788670" lvl="1" indent="-514350"/>
            <a:r>
              <a:rPr lang="en-US" dirty="0" smtClean="0"/>
              <a:t>Address one sector at a time</a:t>
            </a:r>
          </a:p>
          <a:p>
            <a:pPr marL="788670" lvl="1" indent="-514350"/>
            <a:r>
              <a:rPr lang="en-US" dirty="0" smtClean="0"/>
              <a:t>Provide limited project-level insights on adaptation responses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science is evolving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10300"/>
            <a:ext cx="7620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BC6DB4C-CFDB-49A7-B5AD-8C3D1636EE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withtitle">
  <a:themeElements>
    <a:clrScheme name="coverwithtitle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00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8A5C"/>
      </a:accent6>
      <a:hlink>
        <a:srgbClr val="993300"/>
      </a:hlink>
      <a:folHlink>
        <a:srgbClr val="333333"/>
      </a:folHlink>
    </a:clrScheme>
    <a:fontScheme name="coverwith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verwith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withtitl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CC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withtitle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99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 map">
  <a:themeElements>
    <a:clrScheme name="With map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00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8A5C"/>
      </a:accent6>
      <a:hlink>
        <a:srgbClr val="993300"/>
      </a:hlink>
      <a:folHlink>
        <a:srgbClr val="333333"/>
      </a:folHlink>
    </a:clrScheme>
    <a:fontScheme name="With m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ith 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h map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CC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th map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99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o Map">
  <a:themeElements>
    <a:clrScheme name="4_No Map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00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8A5C"/>
      </a:accent6>
      <a:hlink>
        <a:srgbClr val="993300"/>
      </a:hlink>
      <a:folHlink>
        <a:srgbClr val="333333"/>
      </a:folHlink>
    </a:clrScheme>
    <a:fontScheme name="4_No M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No 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 Map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CC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 Map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99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verwithtitle">
  <a:themeElements>
    <a:clrScheme name="1_coverwithtitle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00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8A5C"/>
      </a:accent6>
      <a:hlink>
        <a:srgbClr val="993300"/>
      </a:hlink>
      <a:folHlink>
        <a:srgbClr val="333333"/>
      </a:folHlink>
    </a:clrScheme>
    <a:fontScheme name="1_coverwith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verwith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verwithtitl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CC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verwithtitle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99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ith map">
  <a:themeElements>
    <a:clrScheme name="1_With map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00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8A5C"/>
      </a:accent6>
      <a:hlink>
        <a:srgbClr val="993300"/>
      </a:hlink>
      <a:folHlink>
        <a:srgbClr val="333333"/>
      </a:folHlink>
    </a:clrScheme>
    <a:fontScheme name="1_With m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With 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th map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CC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ith map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99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o Map">
  <a:themeElements>
    <a:clrScheme name="5_No Map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90000"/>
      </a:accent1>
      <a:accent2>
        <a:srgbClr val="FF9966"/>
      </a:accent2>
      <a:accent3>
        <a:srgbClr val="FFFFFF"/>
      </a:accent3>
      <a:accent4>
        <a:srgbClr val="000000"/>
      </a:accent4>
      <a:accent5>
        <a:srgbClr val="CAAAAA"/>
      </a:accent5>
      <a:accent6>
        <a:srgbClr val="E78A5C"/>
      </a:accent6>
      <a:hlink>
        <a:srgbClr val="993300"/>
      </a:hlink>
      <a:folHlink>
        <a:srgbClr val="333333"/>
      </a:folHlink>
    </a:clrScheme>
    <a:fontScheme name="5_No M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No 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o Map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CC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o Map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000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E78A5C"/>
        </a:accent6>
        <a:hlink>
          <a:srgbClr val="9933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Africa Country Workshop Final</Template>
  <TotalTime>7763</TotalTime>
  <Words>984</Words>
  <Application>Microsoft Office PowerPoint</Application>
  <PresentationFormat>On-screen Show (4:3)</PresentationFormat>
  <Paragraphs>176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coverwithtitle</vt:lpstr>
      <vt:lpstr>With map</vt:lpstr>
      <vt:lpstr>4_No Map</vt:lpstr>
      <vt:lpstr>1_coverwithtitle</vt:lpstr>
      <vt:lpstr>1_With map</vt:lpstr>
      <vt:lpstr>5_No Map</vt:lpstr>
      <vt:lpstr>Photo Editor Photo</vt:lpstr>
      <vt:lpstr>Addressing the Climate Vulnerability of African Infrastructure </vt:lpstr>
      <vt:lpstr>Existing Body of Knowledge</vt:lpstr>
      <vt:lpstr>Current Context &amp; Value Added ?</vt:lpstr>
      <vt:lpstr>Starting points: Africa Infrastructure Country Diagnostic (AICD)…</vt:lpstr>
      <vt:lpstr>Key finding: $93 billion financing needs, $31 billion gap to fill</vt:lpstr>
      <vt:lpstr>..and Program for Infrastructure development in Africa (PIDA)</vt:lpstr>
      <vt:lpstr>What happens with climate change?</vt:lpstr>
      <vt:lpstr>Main implications</vt:lpstr>
      <vt:lpstr>Why a new study?</vt:lpstr>
      <vt:lpstr>Climate science: consensus on change, uncertainty on direction/ magnitude </vt:lpstr>
      <vt:lpstr>Why a regional approach?</vt:lpstr>
      <vt:lpstr>A partnership to support investments in Africa’s infrastructure under an uncertain future climate</vt:lpstr>
      <vt:lpstr>Overall objective</vt:lpstr>
      <vt:lpstr>Specific Objectives</vt:lpstr>
      <vt:lpstr>Scope: Seven Major River Basins… </vt:lpstr>
      <vt:lpstr>… four Power Pools..</vt:lpstr>
      <vt:lpstr>..and five types of infrastructures</vt:lpstr>
      <vt:lpstr>Two tracks of analysis</vt:lpstr>
      <vt:lpstr>Overview of approach</vt:lpstr>
      <vt:lpstr>Progress to date</vt:lpstr>
      <vt:lpstr>Track 2: provisional list of case studies</vt:lpstr>
      <vt:lpstr>Next steps</vt:lpstr>
      <vt:lpstr>Workshop Objectives</vt:lpstr>
      <vt:lpstr>Workshop Agenda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critical to Africa’s past  and future growth performance</dc:title>
  <dc:creator>WB172135</dc:creator>
  <cp:lastModifiedBy>Raffaello Cervigni</cp:lastModifiedBy>
  <cp:revision>310</cp:revision>
  <dcterms:created xsi:type="dcterms:W3CDTF">2009-03-19T19:06:04Z</dcterms:created>
  <dcterms:modified xsi:type="dcterms:W3CDTF">2013-07-03T10:57:29Z</dcterms:modified>
</cp:coreProperties>
</file>